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76" r:id="rId4"/>
  </p:sldMasterIdLst>
  <p:notesMasterIdLst>
    <p:notesMasterId r:id="rId28"/>
  </p:notesMasterIdLst>
  <p:handoutMasterIdLst>
    <p:handoutMasterId r:id="rId29"/>
  </p:handoutMasterIdLst>
  <p:sldIdLst>
    <p:sldId id="738" r:id="rId5"/>
    <p:sldId id="739" r:id="rId6"/>
    <p:sldId id="773" r:id="rId7"/>
    <p:sldId id="791" r:id="rId8"/>
    <p:sldId id="761" r:id="rId9"/>
    <p:sldId id="774" r:id="rId10"/>
    <p:sldId id="775" r:id="rId11"/>
    <p:sldId id="776" r:id="rId12"/>
    <p:sldId id="777" r:id="rId13"/>
    <p:sldId id="778" r:id="rId14"/>
    <p:sldId id="779" r:id="rId15"/>
    <p:sldId id="780" r:id="rId16"/>
    <p:sldId id="781" r:id="rId17"/>
    <p:sldId id="782" r:id="rId18"/>
    <p:sldId id="783" r:id="rId19"/>
    <p:sldId id="784" r:id="rId20"/>
    <p:sldId id="785" r:id="rId21"/>
    <p:sldId id="786" r:id="rId22"/>
    <p:sldId id="787" r:id="rId23"/>
    <p:sldId id="788" r:id="rId24"/>
    <p:sldId id="789" r:id="rId25"/>
    <p:sldId id="790" r:id="rId26"/>
    <p:sldId id="772" r:id="rId27"/>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F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Estilo Médio 2 - Ênfas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FECB4D8-DB02-4DC6-A0A2-4F2EBAE1DC90}" styleName="Estilo Médio 1 - Ênfas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Estilo Claro 3 - Ênfas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58924" autoAdjust="0"/>
  </p:normalViewPr>
  <p:slideViewPr>
    <p:cSldViewPr>
      <p:cViewPr varScale="1">
        <p:scale>
          <a:sx n="92" d="100"/>
          <a:sy n="92" d="100"/>
        </p:scale>
        <p:origin x="150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r>
              <a:rPr lang="pt-BR"/>
              <a:t>CE141 - Contabilidade e Análise de Balanço</a:t>
            </a:r>
          </a:p>
        </p:txBody>
      </p:sp>
      <p:sp>
        <p:nvSpPr>
          <p:cNvPr id="3" name="Espaço Reservado para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F9716393-9EBA-41F2-BFED-575EF93AFF7B}" type="datetimeFigureOut">
              <a:rPr lang="pt-BR" smtClean="0"/>
              <a:pPr/>
              <a:t>04/10/2022</a:t>
            </a:fld>
            <a:endParaRPr lang="pt-BR"/>
          </a:p>
        </p:txBody>
      </p:sp>
      <p:sp>
        <p:nvSpPr>
          <p:cNvPr id="4" name="Espaço Reservado para Rodapé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0D25C4A-F80A-4362-AE62-2D4D2B89196F}" type="slidenum">
              <a:rPr lang="pt-BR" smtClean="0"/>
              <a:pPr/>
              <a:t>‹nº›</a:t>
            </a:fld>
            <a:endParaRPr lang="pt-BR"/>
          </a:p>
        </p:txBody>
      </p:sp>
    </p:spTree>
    <p:extLst>
      <p:ext uri="{BB962C8B-B14F-4D97-AF65-F5344CB8AC3E}">
        <p14:creationId xmlns:p14="http://schemas.microsoft.com/office/powerpoint/2010/main" val="416064379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rtlCol="0"/>
          <a:lstStyle>
            <a:lvl1pPr algn="l" fontAlgn="auto">
              <a:spcBef>
                <a:spcPts val="0"/>
              </a:spcBef>
              <a:spcAft>
                <a:spcPts val="0"/>
              </a:spcAft>
              <a:defRPr sz="1200">
                <a:latin typeface="+mn-lt"/>
                <a:cs typeface="+mn-cs"/>
              </a:defRPr>
            </a:lvl1pPr>
          </a:lstStyle>
          <a:p>
            <a:pPr>
              <a:defRPr/>
            </a:pPr>
            <a:r>
              <a:rPr lang="pt-BR"/>
              <a:t>CE141 - Contabilidade e Análise de Balanço</a:t>
            </a: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rtlCol="0"/>
          <a:lstStyle>
            <a:lvl1pPr algn="r" fontAlgn="auto">
              <a:spcBef>
                <a:spcPts val="0"/>
              </a:spcBef>
              <a:spcAft>
                <a:spcPts val="0"/>
              </a:spcAft>
              <a:defRPr sz="1200" smtClean="0">
                <a:latin typeface="+mn-lt"/>
                <a:cs typeface="+mn-cs"/>
              </a:defRPr>
            </a:lvl1pPr>
          </a:lstStyle>
          <a:p>
            <a:pPr>
              <a:defRPr/>
            </a:pPr>
            <a:fld id="{799ECE01-77CE-434A-AB3C-7BD8B49F60AA}" type="datetimeFigureOut">
              <a:rPr lang="en-US"/>
              <a:pPr>
                <a:defRPr/>
              </a:pPr>
              <a:t>10/4/2022</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rtlCol="0" anchor="ctr"/>
          <a:lstStyle/>
          <a:p>
            <a:pPr lvl="0"/>
            <a:endParaRPr lang="en-US"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rtlCol="0" anchor="b"/>
          <a:lstStyle>
            <a:lvl1pPr algn="r" fontAlgn="auto">
              <a:spcBef>
                <a:spcPts val="0"/>
              </a:spcBef>
              <a:spcAft>
                <a:spcPts val="0"/>
              </a:spcAft>
              <a:defRPr sz="1200" smtClean="0">
                <a:latin typeface="+mn-lt"/>
                <a:cs typeface="+mn-cs"/>
              </a:defRPr>
            </a:lvl1pPr>
          </a:lstStyle>
          <a:p>
            <a:pPr>
              <a:defRPr/>
            </a:pPr>
            <a:fld id="{0F5178AE-AFA5-46BF-9DDC-A482EF37FE79}" type="slidenum">
              <a:rPr lang="en-US"/>
              <a:pPr>
                <a:defRPr/>
              </a:pPr>
              <a:t>‹nº›</a:t>
            </a:fld>
            <a:endParaRPr lang="en-US"/>
          </a:p>
        </p:txBody>
      </p:sp>
    </p:spTree>
    <p:extLst>
      <p:ext uri="{BB962C8B-B14F-4D97-AF65-F5344CB8AC3E}">
        <p14:creationId xmlns:p14="http://schemas.microsoft.com/office/powerpoint/2010/main" val="2135479912"/>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ヒラギノ角ゴ Pro W3" pitchFamily="78" charset="-128"/>
              </a:defRPr>
            </a:lvl1pPr>
            <a:lvl2pPr marL="742950" indent="-285750">
              <a:spcBef>
                <a:spcPct val="30000"/>
              </a:spcBef>
              <a:defRPr sz="1200">
                <a:solidFill>
                  <a:schemeClr val="tx1"/>
                </a:solidFill>
                <a:latin typeface="Arial" panose="020B0604020202020204" pitchFamily="34" charset="0"/>
                <a:ea typeface="ヒラギノ角ゴ Pro W3" pitchFamily="78" charset="-128"/>
              </a:defRPr>
            </a:lvl2pPr>
            <a:lvl3pPr marL="1143000" indent="-228600">
              <a:spcBef>
                <a:spcPct val="30000"/>
              </a:spcBef>
              <a:defRPr sz="1200">
                <a:solidFill>
                  <a:schemeClr val="tx1"/>
                </a:solidFill>
                <a:latin typeface="Arial" panose="020B0604020202020204" pitchFamily="34" charset="0"/>
                <a:ea typeface="ヒラギノ角ゴ Pro W3" pitchFamily="78" charset="-128"/>
              </a:defRPr>
            </a:lvl3pPr>
            <a:lvl4pPr marL="1600200" indent="-228600">
              <a:spcBef>
                <a:spcPct val="30000"/>
              </a:spcBef>
              <a:defRPr sz="1200">
                <a:solidFill>
                  <a:schemeClr val="tx1"/>
                </a:solidFill>
                <a:latin typeface="Arial" panose="020B0604020202020204" pitchFamily="34" charset="0"/>
                <a:ea typeface="ヒラギノ角ゴ Pro W3" pitchFamily="78" charset="-128"/>
              </a:defRPr>
            </a:lvl4pPr>
            <a:lvl5pPr marL="2057400" indent="-228600">
              <a:spcBef>
                <a:spcPct val="30000"/>
              </a:spcBef>
              <a:defRPr sz="1200">
                <a:solidFill>
                  <a:schemeClr val="tx1"/>
                </a:solidFill>
                <a:latin typeface="Arial" panose="020B0604020202020204" pitchFamily="34" charset="0"/>
                <a:ea typeface="ヒラギノ角ゴ Pro W3" pitchFamily="78"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ヒラギノ角ゴ Pro W3" pitchFamily="78"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ヒラギノ角ゴ Pro W3" pitchFamily="78"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ヒラギノ角ゴ Pro W3" pitchFamily="78"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ヒラギノ角ゴ Pro W3" pitchFamily="78" charset="-128"/>
              </a:defRPr>
            </a:lvl9pPr>
          </a:lstStyle>
          <a:p>
            <a:pPr>
              <a:spcBef>
                <a:spcPct val="0"/>
              </a:spcBef>
            </a:pPr>
            <a:fld id="{0E4B531B-B8F7-47C4-9D8B-5442F1FD5939}" type="slidenum">
              <a:rPr lang="en-US" altLang="pt-BR" sz="1300" smtClean="0"/>
              <a:pPr>
                <a:spcBef>
                  <a:spcPct val="0"/>
                </a:spcBef>
              </a:pPr>
              <a:t>1</a:t>
            </a:fld>
            <a:endParaRPr lang="en-US" altLang="pt-BR" sz="13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pt-BR" altLang="pt-BR">
              <a:latin typeface="Arial" panose="020B0604020202020204" pitchFamily="34" charset="0"/>
            </a:endParaRPr>
          </a:p>
        </p:txBody>
      </p:sp>
    </p:spTree>
    <p:extLst>
      <p:ext uri="{BB962C8B-B14F-4D97-AF65-F5344CB8AC3E}">
        <p14:creationId xmlns:p14="http://schemas.microsoft.com/office/powerpoint/2010/main" val="2667188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pt-BR"/>
              <a:t>Clique para editar o título mestre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pt-BR"/>
              <a:t>Clique para editar o título mestre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4" name="Picture 9" descr="sm_book.png"/>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612775" y="1755775"/>
            <a:ext cx="1614488" cy="1689100"/>
          </a:xfrm>
          <a:prstGeom prst="rect">
            <a:avLst/>
          </a:prstGeom>
          <a:noFill/>
          <a:ln w="50800" cap="sq" cmpd="dbl">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endParaRPr lang="en-US" dirty="0"/>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63CB8D9E-A1AA-4955-8290-0B23857B4636}" type="datetime8">
              <a:rPr lang="en-US" smtClean="0"/>
              <a:t>10/4/2022 11:08 AM</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sz="1400" smtClean="0">
                <a:solidFill>
                  <a:srgbClr val="FFFFFF"/>
                </a:solidFill>
              </a:defRPr>
            </a:lvl1pPr>
          </a:lstStyle>
          <a:p>
            <a:pPr>
              <a:defRPr/>
            </a:pPr>
            <a:fld id="{E9DC1CD4-D964-4D22-8045-829672C4431E}" type="slidenum">
              <a:rPr lang="en-US"/>
              <a:pPr>
                <a:defRPr/>
              </a:pPr>
              <a:t>‹nº›</a:t>
            </a:fld>
            <a:endParaRPr lang="en-US" dirty="0"/>
          </a:p>
        </p:txBody>
      </p:sp>
    </p:spTree>
    <p:extLst>
      <p:ext uri="{BB962C8B-B14F-4D97-AF65-F5344CB8AC3E}">
        <p14:creationId xmlns:p14="http://schemas.microsoft.com/office/powerpoint/2010/main" val="3448103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pt-BR"/>
              <a:t>Clique para editar o título mestre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Date Placeholder 2"/>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pPr>
              <a:defRPr/>
            </a:pPr>
            <a:fld id="{17984394-2283-4ACC-A0DF-C0A80D5F572A}" type="datetime8">
              <a:rPr lang="en-US" smtClean="0"/>
              <a:t>10/4/2022 11:08 AM</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C429865-6BC5-4BB3-9520-8F56F2240421}" type="slidenum">
              <a:rPr lang="en-US" smtClean="0"/>
              <a:pPr>
                <a:defRPr/>
              </a:pPr>
              <a:t>‹nº›</a:t>
            </a:fld>
            <a:endParaRPr lang="en-US" sz="1400" dirty="0">
              <a:solidFill>
                <a:srgbClr val="FFFFFF"/>
              </a:solidFill>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a:defRPr/>
            </a:pPr>
            <a:fld id="{17984394-2283-4ACC-A0DF-C0A80D5F572A}" type="datetime8">
              <a:rPr lang="en-US" smtClean="0"/>
              <a:t>10/4/2022 11:08 AM</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a:defRPr/>
            </a:pPr>
            <a:fld id="{FC429865-6BC5-4BB3-9520-8F56F2240421}" type="slidenum">
              <a:rPr lang="en-US" smtClean="0"/>
              <a:pPr>
                <a:defRPr/>
              </a:pPr>
              <a:t>‹nº›</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24" r:id="rId12"/>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2.svg"/><Relationship Id="rId7" Type="http://schemas.openxmlformats.org/officeDocument/2006/relationships/image" Target="../media/image16.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4.svg"/><Relationship Id="rId4" Type="http://schemas.openxmlformats.org/officeDocument/2006/relationships/image" Target="../media/image13.png"/><Relationship Id="rId9" Type="http://schemas.openxmlformats.org/officeDocument/2006/relationships/image" Target="../media/image18.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xmlns="" id="{B6840AE9-7292-43C4-BCB0-33DBBDA9D681}"/>
              </a:ext>
            </a:extLst>
          </p:cNvPr>
          <p:cNvSpPr txBox="1">
            <a:spLocks noChangeArrowheads="1"/>
          </p:cNvSpPr>
          <p:nvPr/>
        </p:nvSpPr>
        <p:spPr bwMode="auto">
          <a:xfrm>
            <a:off x="647564" y="1881597"/>
            <a:ext cx="7848872" cy="1204176"/>
          </a:xfrm>
          <a:prstGeom prst="rect">
            <a:avLst/>
          </a:prstGeom>
          <a:noFill/>
          <a:ln w="9525">
            <a:noFill/>
            <a:miter lim="800000"/>
            <a:headEnd/>
            <a:tailEnd/>
          </a:ln>
        </p:spPr>
        <p:txBody>
          <a:bodyPr wrap="square" anchor="ctr">
            <a:spAutoFit/>
          </a:bodyPr>
          <a:lstStyle/>
          <a:p>
            <a:pPr algn="ctr">
              <a:lnSpc>
                <a:spcPct val="130000"/>
              </a:lnSpc>
              <a:defRPr/>
            </a:pPr>
            <a:r>
              <a:rPr lang="pt-BR" sz="2800" b="1" dirty="0">
                <a:solidFill>
                  <a:srgbClr val="002060"/>
                </a:solidFill>
                <a:latin typeface="Calibri" panose="020F0502020204030204" pitchFamily="34" charset="0"/>
                <a:cs typeface="Calibri" panose="020F0502020204030204" pitchFamily="34" charset="0"/>
              </a:rPr>
              <a:t>Comitê para Revisão do Processo de Progressão</a:t>
            </a:r>
          </a:p>
          <a:p>
            <a:pPr algn="ctr">
              <a:lnSpc>
                <a:spcPct val="130000"/>
              </a:lnSpc>
              <a:defRPr/>
            </a:pPr>
            <a:r>
              <a:rPr lang="pt-BR" sz="3000" b="1" dirty="0">
                <a:latin typeface="Calibri" panose="020F0502020204030204" pitchFamily="34" charset="0"/>
                <a:cs typeface="Calibri" panose="020F0502020204030204" pitchFamily="34" charset="0"/>
              </a:rPr>
              <a:t>Propostas de Melhoria – Progressão 2023</a:t>
            </a:r>
          </a:p>
        </p:txBody>
      </p:sp>
      <p:sp>
        <p:nvSpPr>
          <p:cNvPr id="2" name="CaixaDeTexto 1"/>
          <p:cNvSpPr txBox="1"/>
          <p:nvPr/>
        </p:nvSpPr>
        <p:spPr>
          <a:xfrm>
            <a:off x="647564" y="3464326"/>
            <a:ext cx="6480720" cy="3323987"/>
          </a:xfrm>
          <a:prstGeom prst="rect">
            <a:avLst/>
          </a:prstGeom>
          <a:noFill/>
        </p:spPr>
        <p:txBody>
          <a:bodyPr wrap="square" rtlCol="0">
            <a:spAutoFit/>
          </a:bodyPr>
          <a:lstStyle/>
          <a:p>
            <a:pPr>
              <a:spcAft>
                <a:spcPts val="0"/>
              </a:spcAft>
            </a:pPr>
            <a:r>
              <a:rPr lang="pt-BR" sz="1400" b="1" dirty="0">
                <a:effectLst/>
                <a:latin typeface="Calibri" panose="020F0502020204030204" pitchFamily="34" charset="0"/>
                <a:ea typeface="Calibri" panose="020F0502020204030204" pitchFamily="34" charset="0"/>
              </a:rPr>
              <a:t>Integrantes:</a:t>
            </a:r>
          </a:p>
          <a:p>
            <a:pPr>
              <a:spcAft>
                <a:spcPts val="0"/>
              </a:spcAft>
            </a:pPr>
            <a:r>
              <a:rPr lang="pt-BR" sz="1400" dirty="0">
                <a:effectLst/>
                <a:latin typeface="Calibri" panose="020F0502020204030204" pitchFamily="34" charset="0"/>
                <a:ea typeface="Calibri" panose="020F0502020204030204" pitchFamily="34" charset="0"/>
              </a:rPr>
              <a:t>Ademir Jorge de Carvalho – CIDF</a:t>
            </a:r>
          </a:p>
          <a:p>
            <a:pPr>
              <a:spcAft>
                <a:spcPts val="0"/>
              </a:spcAft>
            </a:pPr>
            <a:r>
              <a:rPr lang="pt-BR" sz="1400" dirty="0" err="1">
                <a:effectLst/>
                <a:latin typeface="Calibri" panose="020F0502020204030204" pitchFamily="34" charset="0"/>
                <a:ea typeface="Calibri" panose="020F0502020204030204" pitchFamily="34" charset="0"/>
              </a:rPr>
              <a:t>Adilton</a:t>
            </a:r>
            <a:r>
              <a:rPr lang="pt-BR" sz="1400" dirty="0">
                <a:effectLst/>
                <a:latin typeface="Calibri" panose="020F0502020204030204" pitchFamily="34" charset="0"/>
                <a:ea typeface="Calibri" panose="020F0502020204030204" pitchFamily="34" charset="0"/>
              </a:rPr>
              <a:t> Dorival Leite – GR</a:t>
            </a:r>
          </a:p>
          <a:p>
            <a:pPr>
              <a:spcAft>
                <a:spcPts val="0"/>
              </a:spcAft>
            </a:pPr>
            <a:r>
              <a:rPr lang="pt-BR" sz="1400" dirty="0" err="1">
                <a:effectLst/>
                <a:latin typeface="Calibri" panose="020F0502020204030204" pitchFamily="34" charset="0"/>
                <a:ea typeface="Calibri" panose="020F0502020204030204" pitchFamily="34" charset="0"/>
              </a:rPr>
              <a:t>Antonio</a:t>
            </a:r>
            <a:r>
              <a:rPr lang="pt-BR" sz="1400" dirty="0">
                <a:effectLst/>
                <a:latin typeface="Calibri" panose="020F0502020204030204" pitchFamily="34" charset="0"/>
                <a:ea typeface="Calibri" panose="020F0502020204030204" pitchFamily="34" charset="0"/>
              </a:rPr>
              <a:t> Marcos Pereira de Moura - IG</a:t>
            </a:r>
          </a:p>
          <a:p>
            <a:pPr>
              <a:spcAft>
                <a:spcPts val="0"/>
              </a:spcAft>
            </a:pPr>
            <a:r>
              <a:rPr lang="pt-BR" sz="1400" dirty="0">
                <a:effectLst/>
                <a:latin typeface="Calibri" panose="020F0502020204030204" pitchFamily="34" charset="0"/>
                <a:ea typeface="Calibri" panose="020F0502020204030204" pitchFamily="34" charset="0"/>
              </a:rPr>
              <a:t>Bruno Gomes Ximenes - IB</a:t>
            </a:r>
          </a:p>
          <a:p>
            <a:pPr>
              <a:spcAft>
                <a:spcPts val="0"/>
              </a:spcAft>
            </a:pPr>
            <a:r>
              <a:rPr lang="pt-BR" sz="1400" dirty="0">
                <a:effectLst/>
                <a:latin typeface="Calibri" panose="020F0502020204030204" pitchFamily="34" charset="0"/>
                <a:ea typeface="Calibri" panose="020F0502020204030204" pitchFamily="34" charset="0"/>
              </a:rPr>
              <a:t>Christian de Oliveira Dias – HC</a:t>
            </a:r>
          </a:p>
          <a:p>
            <a:pPr>
              <a:spcAft>
                <a:spcPts val="0"/>
              </a:spcAft>
            </a:pPr>
            <a:r>
              <a:rPr lang="pt-BR" sz="1400" dirty="0">
                <a:effectLst/>
                <a:latin typeface="Calibri" panose="020F0502020204030204" pitchFamily="34" charset="0"/>
                <a:ea typeface="Calibri" panose="020F0502020204030204" pitchFamily="34" charset="0"/>
              </a:rPr>
              <a:t>Cláudia Filomena </a:t>
            </a:r>
            <a:r>
              <a:rPr lang="pt-BR" sz="1400" dirty="0" err="1">
                <a:effectLst/>
                <a:latin typeface="Calibri" panose="020F0502020204030204" pitchFamily="34" charset="0"/>
                <a:ea typeface="Calibri" panose="020F0502020204030204" pitchFamily="34" charset="0"/>
              </a:rPr>
              <a:t>Bratficher</a:t>
            </a:r>
            <a:r>
              <a:rPr lang="pt-BR" sz="1400" dirty="0">
                <a:effectLst/>
                <a:latin typeface="Calibri" panose="020F0502020204030204" pitchFamily="34" charset="0"/>
                <a:ea typeface="Calibri" panose="020F0502020204030204" pitchFamily="34" charset="0"/>
              </a:rPr>
              <a:t> Dário - FT</a:t>
            </a:r>
          </a:p>
          <a:p>
            <a:pPr>
              <a:spcAft>
                <a:spcPts val="0"/>
              </a:spcAft>
            </a:pPr>
            <a:r>
              <a:rPr lang="pt-BR" sz="1400" dirty="0">
                <a:effectLst/>
                <a:latin typeface="Calibri" panose="020F0502020204030204" pitchFamily="34" charset="0"/>
                <a:ea typeface="Calibri" panose="020F0502020204030204" pitchFamily="34" charset="0"/>
              </a:rPr>
              <a:t>Daniel </a:t>
            </a:r>
            <a:r>
              <a:rPr lang="pt-BR" sz="1400" dirty="0" err="1">
                <a:effectLst/>
                <a:latin typeface="Calibri" panose="020F0502020204030204" pitchFamily="34" charset="0"/>
                <a:ea typeface="Calibri" panose="020F0502020204030204" pitchFamily="34" charset="0"/>
              </a:rPr>
              <a:t>Cantinelli</a:t>
            </a:r>
            <a:r>
              <a:rPr lang="pt-BR" sz="1400" dirty="0">
                <a:effectLst/>
                <a:latin typeface="Calibri" panose="020F0502020204030204" pitchFamily="34" charset="0"/>
                <a:ea typeface="Calibri" panose="020F0502020204030204" pitchFamily="34" charset="0"/>
              </a:rPr>
              <a:t> </a:t>
            </a:r>
            <a:r>
              <a:rPr lang="pt-BR" sz="1400" dirty="0" err="1">
                <a:effectLst/>
                <a:latin typeface="Calibri" panose="020F0502020204030204" pitchFamily="34" charset="0"/>
                <a:ea typeface="Calibri" panose="020F0502020204030204" pitchFamily="34" charset="0"/>
              </a:rPr>
              <a:t>Sevillano</a:t>
            </a:r>
            <a:r>
              <a:rPr lang="pt-BR" sz="1400" dirty="0">
                <a:effectLst/>
                <a:latin typeface="Calibri" panose="020F0502020204030204" pitchFamily="34" charset="0"/>
                <a:ea typeface="Calibri" panose="020F0502020204030204" pitchFamily="34" charset="0"/>
              </a:rPr>
              <a:t> - PRG</a:t>
            </a:r>
          </a:p>
          <a:p>
            <a:pPr>
              <a:spcAft>
                <a:spcPts val="0"/>
              </a:spcAft>
            </a:pPr>
            <a:r>
              <a:rPr lang="pt-BR" sz="1400" dirty="0">
                <a:effectLst/>
                <a:latin typeface="Calibri" panose="020F0502020204030204" pitchFamily="34" charset="0"/>
                <a:ea typeface="Calibri" panose="020F0502020204030204" pitchFamily="34" charset="0"/>
              </a:rPr>
              <a:t>Elson André da Silva - EDUCORP</a:t>
            </a:r>
          </a:p>
          <a:p>
            <a:pPr>
              <a:spcAft>
                <a:spcPts val="0"/>
              </a:spcAft>
            </a:pPr>
            <a:r>
              <a:rPr lang="pt-BR" sz="1400" dirty="0" err="1">
                <a:effectLst/>
                <a:latin typeface="Calibri" panose="020F0502020204030204" pitchFamily="34" charset="0"/>
                <a:ea typeface="Calibri" panose="020F0502020204030204" pitchFamily="34" charset="0"/>
              </a:rPr>
              <a:t>Gesiel</a:t>
            </a:r>
            <a:r>
              <a:rPr lang="pt-BR" sz="1400" dirty="0">
                <a:effectLst/>
                <a:latin typeface="Calibri" panose="020F0502020204030204" pitchFamily="34" charset="0"/>
                <a:ea typeface="Calibri" panose="020F0502020204030204" pitchFamily="34" charset="0"/>
              </a:rPr>
              <a:t> Azevedo dos Santos - DGRH</a:t>
            </a:r>
          </a:p>
          <a:p>
            <a:pPr>
              <a:spcAft>
                <a:spcPts val="0"/>
              </a:spcAft>
            </a:pPr>
            <a:r>
              <a:rPr lang="pt-BR" sz="1400" dirty="0">
                <a:effectLst/>
                <a:latin typeface="Calibri" panose="020F0502020204030204" pitchFamily="34" charset="0"/>
                <a:ea typeface="Calibri" panose="020F0502020204030204" pitchFamily="34" charset="0"/>
              </a:rPr>
              <a:t>Giovanna Beraldo Azambuja Silva - DGRH</a:t>
            </a:r>
          </a:p>
          <a:p>
            <a:pPr>
              <a:spcAft>
                <a:spcPts val="0"/>
              </a:spcAft>
            </a:pPr>
            <a:r>
              <a:rPr lang="pt-BR" sz="1400" dirty="0">
                <a:effectLst/>
                <a:latin typeface="Calibri" panose="020F0502020204030204" pitchFamily="34" charset="0"/>
                <a:ea typeface="Calibri" panose="020F0502020204030204" pitchFamily="34" charset="0"/>
              </a:rPr>
              <a:t>Isabel Cristina Nogueira - DGRH</a:t>
            </a:r>
          </a:p>
          <a:p>
            <a:pPr>
              <a:spcAft>
                <a:spcPts val="0"/>
              </a:spcAft>
            </a:pPr>
            <a:r>
              <a:rPr lang="pt-BR" sz="1400" dirty="0">
                <a:effectLst/>
                <a:latin typeface="Calibri" panose="020F0502020204030204" pitchFamily="34" charset="0"/>
                <a:ea typeface="Calibri" panose="020F0502020204030204" pitchFamily="34" charset="0"/>
              </a:rPr>
              <a:t>Juliana Karina Ruiz Heinrich </a:t>
            </a:r>
            <a:r>
              <a:rPr lang="pt-BR" sz="1400" dirty="0" err="1">
                <a:effectLst/>
                <a:latin typeface="Calibri" panose="020F0502020204030204" pitchFamily="34" charset="0"/>
                <a:ea typeface="Calibri" panose="020F0502020204030204" pitchFamily="34" charset="0"/>
              </a:rPr>
              <a:t>Mucoucah</a:t>
            </a:r>
            <a:r>
              <a:rPr lang="pt-BR" sz="1400" dirty="0">
                <a:effectLst/>
                <a:latin typeface="Calibri" panose="020F0502020204030204" pitchFamily="34" charset="0"/>
                <a:ea typeface="Calibri" panose="020F0502020204030204" pitchFamily="34" charset="0"/>
              </a:rPr>
              <a:t> - CAISM</a:t>
            </a:r>
          </a:p>
          <a:p>
            <a:pPr>
              <a:spcAft>
                <a:spcPts val="0"/>
              </a:spcAft>
            </a:pPr>
            <a:r>
              <a:rPr lang="pt-BR" sz="1400" dirty="0">
                <a:effectLst/>
                <a:latin typeface="Calibri" panose="020F0502020204030204" pitchFamily="34" charset="0"/>
                <a:ea typeface="Calibri" panose="020F0502020204030204" pitchFamily="34" charset="0"/>
              </a:rPr>
              <a:t>Rodrigo Lanna Franco da Silveira – PRDU (Presidente)</a:t>
            </a:r>
          </a:p>
          <a:p>
            <a:pPr>
              <a:spcAft>
                <a:spcPts val="0"/>
              </a:spcAft>
            </a:pPr>
            <a:r>
              <a:rPr lang="pt-BR" sz="1400" dirty="0">
                <a:effectLst/>
                <a:latin typeface="Calibri" panose="020F0502020204030204" pitchFamily="34" charset="0"/>
                <a:ea typeface="Calibri" panose="020F0502020204030204" pitchFamily="34" charset="0"/>
              </a:rPr>
              <a:t>Thiago Baldini da Silva – AEPLAN</a:t>
            </a:r>
            <a:endParaRPr lang="pt-BR" sz="1400" dirty="0">
              <a:latin typeface="Calibri" panose="020F0502020204030204" pitchFamily="34" charset="0"/>
              <a:cs typeface="Calibri" panose="020F0502020204030204" pitchFamily="34" charset="0"/>
            </a:endParaRPr>
          </a:p>
        </p:txBody>
      </p:sp>
      <p:pic>
        <p:nvPicPr>
          <p:cNvPr id="3" name="Imagem 2">
            <a:extLst>
              <a:ext uri="{FF2B5EF4-FFF2-40B4-BE49-F238E27FC236}">
                <a16:creationId xmlns:a16="http://schemas.microsoft.com/office/drawing/2014/main" xmlns="" id="{131AA5F6-AFA7-C84E-6589-22CC4A2E4B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544" y="620688"/>
            <a:ext cx="825616" cy="864096"/>
          </a:xfrm>
          <a:prstGeom prst="rect">
            <a:avLst/>
          </a:prstGeom>
        </p:spPr>
      </p:pic>
    </p:spTree>
    <p:extLst>
      <p:ext uri="{BB962C8B-B14F-4D97-AF65-F5344CB8AC3E}">
        <p14:creationId xmlns:p14="http://schemas.microsoft.com/office/powerpoint/2010/main" val="3024125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ta: para a Direita 3">
            <a:extLst>
              <a:ext uri="{FF2B5EF4-FFF2-40B4-BE49-F238E27FC236}">
                <a16:creationId xmlns:a16="http://schemas.microsoft.com/office/drawing/2014/main" xmlns="" id="{09090E61-2A10-8292-E9E8-FCA21E7E9003}"/>
              </a:ext>
            </a:extLst>
          </p:cNvPr>
          <p:cNvSpPr/>
          <p:nvPr/>
        </p:nvSpPr>
        <p:spPr>
          <a:xfrm>
            <a:off x="640815" y="908720"/>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xmlns="" id="{0B8E28FB-BA15-9B18-0C21-A0623C106372}"/>
              </a:ext>
            </a:extLst>
          </p:cNvPr>
          <p:cNvSpPr txBox="1"/>
          <p:nvPr/>
        </p:nvSpPr>
        <p:spPr>
          <a:xfrm>
            <a:off x="1187624" y="831776"/>
            <a:ext cx="2952328"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Critérios &amp; Pesos</a:t>
            </a:r>
          </a:p>
        </p:txBody>
      </p:sp>
      <p:graphicFrame>
        <p:nvGraphicFramePr>
          <p:cNvPr id="6" name="Tabela 5">
            <a:extLst>
              <a:ext uri="{FF2B5EF4-FFF2-40B4-BE49-F238E27FC236}">
                <a16:creationId xmlns:a16="http://schemas.microsoft.com/office/drawing/2014/main" xmlns="" id="{A88612E7-5BB3-36C7-2C72-292EA31263D9}"/>
              </a:ext>
            </a:extLst>
          </p:cNvPr>
          <p:cNvGraphicFramePr>
            <a:graphicFrameLocks noGrp="1"/>
          </p:cNvGraphicFramePr>
          <p:nvPr>
            <p:extLst>
              <p:ext uri="{D42A27DB-BD31-4B8C-83A1-F6EECF244321}">
                <p14:modId xmlns:p14="http://schemas.microsoft.com/office/powerpoint/2010/main" val="2049659105"/>
              </p:ext>
            </p:extLst>
          </p:nvPr>
        </p:nvGraphicFramePr>
        <p:xfrm>
          <a:off x="395536" y="2269494"/>
          <a:ext cx="8208912" cy="2527656"/>
        </p:xfrm>
        <a:graphic>
          <a:graphicData uri="http://schemas.openxmlformats.org/drawingml/2006/table">
            <a:tbl>
              <a:tblPr bandRow="1">
                <a:tableStyleId>{5C22544A-7EE6-4342-B048-85BDC9FD1C3A}</a:tableStyleId>
              </a:tblPr>
              <a:tblGrid>
                <a:gridCol w="4453771">
                  <a:extLst>
                    <a:ext uri="{9D8B030D-6E8A-4147-A177-3AD203B41FA5}">
                      <a16:colId xmlns:a16="http://schemas.microsoft.com/office/drawing/2014/main" xmlns="" val="3252806624"/>
                    </a:ext>
                  </a:extLst>
                </a:gridCol>
                <a:gridCol w="3755141">
                  <a:extLst>
                    <a:ext uri="{9D8B030D-6E8A-4147-A177-3AD203B41FA5}">
                      <a16:colId xmlns:a16="http://schemas.microsoft.com/office/drawing/2014/main" xmlns="" val="446682214"/>
                    </a:ext>
                  </a:extLst>
                </a:gridCol>
              </a:tblGrid>
              <a:tr h="421276">
                <a:tc>
                  <a:txBody>
                    <a:bodyPr/>
                    <a:lstStyle/>
                    <a:p>
                      <a:pPr algn="ctr">
                        <a:lnSpc>
                          <a:spcPct val="115000"/>
                        </a:lnSpc>
                        <a:spcAft>
                          <a:spcPts val="800"/>
                        </a:spcAft>
                        <a:tabLst>
                          <a:tab pos="1021080" algn="l"/>
                        </a:tabLst>
                      </a:pPr>
                      <a:r>
                        <a:rPr lang="pt-BR" sz="1600" b="1" dirty="0">
                          <a:effectLst/>
                          <a:latin typeface="Calibri" panose="020F0502020204030204" pitchFamily="34" charset="0"/>
                          <a:cs typeface="Calibri" panose="020F0502020204030204" pitchFamily="34" charset="0"/>
                        </a:rPr>
                        <a:t>Obrigatórios</a:t>
                      </a:r>
                      <a:endParaRPr lang="pt-BR" sz="16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15000"/>
                        </a:lnSpc>
                        <a:spcAft>
                          <a:spcPts val="800"/>
                        </a:spcAft>
                        <a:tabLst>
                          <a:tab pos="1021080" algn="l"/>
                        </a:tabLst>
                      </a:pPr>
                      <a:r>
                        <a:rPr lang="pt-BR" sz="1600" b="1" dirty="0">
                          <a:effectLst/>
                          <a:latin typeface="Calibri" panose="020F0502020204030204" pitchFamily="34" charset="0"/>
                          <a:cs typeface="Calibri" panose="020F0502020204030204" pitchFamily="34" charset="0"/>
                        </a:rPr>
                        <a:t>Facultativos</a:t>
                      </a:r>
                      <a:endParaRPr lang="pt-BR" sz="16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xmlns="" val="1735454816"/>
                  </a:ext>
                </a:extLst>
              </a:tr>
              <a:tr h="421276">
                <a:tc>
                  <a:txBody>
                    <a:bodyPr/>
                    <a:lstStyle/>
                    <a:p>
                      <a:pPr>
                        <a:lnSpc>
                          <a:spcPct val="115000"/>
                        </a:lnSpc>
                        <a:spcAft>
                          <a:spcPts val="800"/>
                        </a:spcAft>
                        <a:tabLst>
                          <a:tab pos="1021080" algn="l"/>
                        </a:tabLst>
                      </a:pPr>
                      <a:r>
                        <a:rPr lang="pt-BR" sz="1600">
                          <a:effectLst/>
                          <a:latin typeface="Calibri" panose="020F0502020204030204" pitchFamily="34" charset="0"/>
                          <a:cs typeface="Calibri" panose="020F0502020204030204" pitchFamily="34" charset="0"/>
                        </a:rPr>
                        <a:t>1. Assiduidade e pontualidade</a:t>
                      </a:r>
                      <a:endParaRPr lang="pt-BR"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    6. Trabalho em equipe</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xmlns="" val="1531415829"/>
                  </a:ext>
                </a:extLst>
              </a:tr>
              <a:tr h="421276">
                <a:tc>
                  <a:txBody>
                    <a:bodyPr/>
                    <a:lstStyle/>
                    <a:p>
                      <a:pPr>
                        <a:lnSpc>
                          <a:spcPct val="115000"/>
                        </a:lnSpc>
                        <a:spcAft>
                          <a:spcPts val="800"/>
                        </a:spcAft>
                        <a:tabLst>
                          <a:tab pos="1021080" algn="l"/>
                        </a:tabLst>
                      </a:pPr>
                      <a:r>
                        <a:rPr lang="pt-BR" sz="1600">
                          <a:effectLst/>
                          <a:latin typeface="Calibri" panose="020F0502020204030204" pitchFamily="34" charset="0"/>
                          <a:cs typeface="Calibri" panose="020F0502020204030204" pitchFamily="34" charset="0"/>
                        </a:rPr>
                        <a:t>2. Qualidade do trabalho</a:t>
                      </a:r>
                      <a:endParaRPr lang="pt-BR"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1"/>
                    </a:solidFill>
                  </a:tcPr>
                </a:tc>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    7. Flexibilidade e disponibilidade</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1"/>
                    </a:solidFill>
                  </a:tcPr>
                </a:tc>
                <a:extLst>
                  <a:ext uri="{0D108BD9-81ED-4DB2-BD59-A6C34878D82A}">
                    <a16:rowId xmlns:a16="http://schemas.microsoft.com/office/drawing/2014/main" xmlns="" val="689922655"/>
                  </a:ext>
                </a:extLst>
              </a:tr>
              <a:tr h="421276">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3. Aproveitamento dos recursos</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1"/>
                    </a:solidFill>
                  </a:tcPr>
                </a:tc>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    8. Autonomia</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1"/>
                    </a:solidFill>
                  </a:tcPr>
                </a:tc>
                <a:extLst>
                  <a:ext uri="{0D108BD9-81ED-4DB2-BD59-A6C34878D82A}">
                    <a16:rowId xmlns:a16="http://schemas.microsoft.com/office/drawing/2014/main" xmlns="" val="1959917641"/>
                  </a:ext>
                </a:extLst>
              </a:tr>
              <a:tr h="421276">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4. Engajamento, motivação e participação</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1"/>
                    </a:solidFill>
                  </a:tcPr>
                </a:tc>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    9. Capacitação</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bg1"/>
                    </a:solidFill>
                  </a:tcPr>
                </a:tc>
                <a:extLst>
                  <a:ext uri="{0D108BD9-81ED-4DB2-BD59-A6C34878D82A}">
                    <a16:rowId xmlns:a16="http://schemas.microsoft.com/office/drawing/2014/main" xmlns="" val="1052970120"/>
                  </a:ext>
                </a:extLst>
              </a:tr>
              <a:tr h="421276">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5. Iniciativa e proatividade</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021080" algn="l"/>
                        </a:tabLst>
                      </a:pPr>
                      <a:r>
                        <a:rPr lang="pt-BR" sz="1600" dirty="0">
                          <a:effectLst/>
                          <a:latin typeface="Calibri" panose="020F0502020204030204" pitchFamily="34"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339126706"/>
                  </a:ext>
                </a:extLst>
              </a:tr>
            </a:tbl>
          </a:graphicData>
        </a:graphic>
      </p:graphicFrame>
      <p:sp>
        <p:nvSpPr>
          <p:cNvPr id="8" name="CaixaDeTexto 7">
            <a:extLst>
              <a:ext uri="{FF2B5EF4-FFF2-40B4-BE49-F238E27FC236}">
                <a16:creationId xmlns:a16="http://schemas.microsoft.com/office/drawing/2014/main" xmlns="" id="{984C0F69-BB6A-6083-6465-FF9CA5B86058}"/>
              </a:ext>
            </a:extLst>
          </p:cNvPr>
          <p:cNvSpPr txBox="1"/>
          <p:nvPr/>
        </p:nvSpPr>
        <p:spPr>
          <a:xfrm>
            <a:off x="842211" y="1589107"/>
            <a:ext cx="4572000" cy="369332"/>
          </a:xfrm>
          <a:prstGeom prst="rect">
            <a:avLst/>
          </a:prstGeom>
          <a:noFill/>
        </p:spPr>
        <p:txBody>
          <a:bodyPr wrap="square">
            <a:spAutoFit/>
          </a:bodyPr>
          <a:lstStyle/>
          <a:p>
            <a:pPr marL="285750" indent="-285750">
              <a:buFont typeface="Wingdings" panose="05000000000000000000" pitchFamily="2" charset="2"/>
              <a:buChar char="ü"/>
            </a:pPr>
            <a:r>
              <a:rPr lang="pt-BR" sz="1800" b="1" dirty="0">
                <a:effectLst/>
                <a:latin typeface="Calibri" panose="020F0502020204030204" pitchFamily="34" charset="0"/>
                <a:ea typeface="Calibri" panose="020F0502020204030204" pitchFamily="34" charset="0"/>
              </a:rPr>
              <a:t>Progressão horizontal</a:t>
            </a:r>
            <a:endParaRPr lang="pt-BR" b="1" dirty="0"/>
          </a:p>
        </p:txBody>
      </p:sp>
    </p:spTree>
    <p:extLst>
      <p:ext uri="{BB962C8B-B14F-4D97-AF65-F5344CB8AC3E}">
        <p14:creationId xmlns:p14="http://schemas.microsoft.com/office/powerpoint/2010/main" val="1493715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xmlns="" id="{514F53F0-BF40-3D39-F817-07DFFBEAD1E0}"/>
              </a:ext>
            </a:extLst>
          </p:cNvPr>
          <p:cNvGraphicFramePr>
            <a:graphicFrameLocks noGrp="1"/>
          </p:cNvGraphicFramePr>
          <p:nvPr>
            <p:extLst>
              <p:ext uri="{D42A27DB-BD31-4B8C-83A1-F6EECF244321}">
                <p14:modId xmlns:p14="http://schemas.microsoft.com/office/powerpoint/2010/main" val="3087157869"/>
              </p:ext>
            </p:extLst>
          </p:nvPr>
        </p:nvGraphicFramePr>
        <p:xfrm>
          <a:off x="251519" y="1844825"/>
          <a:ext cx="8712970" cy="4536502"/>
        </p:xfrm>
        <a:graphic>
          <a:graphicData uri="http://schemas.openxmlformats.org/drawingml/2006/table">
            <a:tbl>
              <a:tblPr firstRow="1" firstCol="1" bandRow="1">
                <a:tableStyleId>{5C22544A-7EE6-4342-B048-85BDC9FD1C3A}</a:tableStyleId>
              </a:tblPr>
              <a:tblGrid>
                <a:gridCol w="1451420">
                  <a:extLst>
                    <a:ext uri="{9D8B030D-6E8A-4147-A177-3AD203B41FA5}">
                      <a16:colId xmlns:a16="http://schemas.microsoft.com/office/drawing/2014/main" xmlns="" val="904805449"/>
                    </a:ext>
                  </a:extLst>
                </a:gridCol>
                <a:gridCol w="1452310">
                  <a:extLst>
                    <a:ext uri="{9D8B030D-6E8A-4147-A177-3AD203B41FA5}">
                      <a16:colId xmlns:a16="http://schemas.microsoft.com/office/drawing/2014/main" xmlns="" val="2270935657"/>
                    </a:ext>
                  </a:extLst>
                </a:gridCol>
                <a:gridCol w="1452310">
                  <a:extLst>
                    <a:ext uri="{9D8B030D-6E8A-4147-A177-3AD203B41FA5}">
                      <a16:colId xmlns:a16="http://schemas.microsoft.com/office/drawing/2014/main" xmlns="" val="4231074888"/>
                    </a:ext>
                  </a:extLst>
                </a:gridCol>
                <a:gridCol w="1452310">
                  <a:extLst>
                    <a:ext uri="{9D8B030D-6E8A-4147-A177-3AD203B41FA5}">
                      <a16:colId xmlns:a16="http://schemas.microsoft.com/office/drawing/2014/main" xmlns="" val="2954101080"/>
                    </a:ext>
                  </a:extLst>
                </a:gridCol>
                <a:gridCol w="1452310">
                  <a:extLst>
                    <a:ext uri="{9D8B030D-6E8A-4147-A177-3AD203B41FA5}">
                      <a16:colId xmlns:a16="http://schemas.microsoft.com/office/drawing/2014/main" xmlns="" val="3769502607"/>
                    </a:ext>
                  </a:extLst>
                </a:gridCol>
                <a:gridCol w="1452310">
                  <a:extLst>
                    <a:ext uri="{9D8B030D-6E8A-4147-A177-3AD203B41FA5}">
                      <a16:colId xmlns:a16="http://schemas.microsoft.com/office/drawing/2014/main" xmlns="" val="4253747895"/>
                    </a:ext>
                  </a:extLst>
                </a:gridCol>
              </a:tblGrid>
              <a:tr h="370454">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Fundamental sem GR</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Fundamental com GR</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Médio sem GR</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Médio com GR</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Superior sem GR</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Superior com GR</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977229404"/>
                  </a:ext>
                </a:extLst>
              </a:tr>
              <a:tr h="418090">
                <a:tc>
                  <a:txBody>
                    <a:bodyPr/>
                    <a:lstStyle/>
                    <a:p>
                      <a:pPr algn="ctr">
                        <a:lnSpc>
                          <a:spcPct val="107000"/>
                        </a:lnSpc>
                        <a:spcAft>
                          <a:spcPts val="800"/>
                        </a:spcAft>
                      </a:pPr>
                      <a:r>
                        <a:rPr lang="pt-BR" sz="1100" b="0" dirty="0">
                          <a:solidFill>
                            <a:schemeClr val="tx1"/>
                          </a:solidFill>
                          <a:effectLst/>
                          <a:latin typeface="Calibri" panose="020F0502020204030204" pitchFamily="34" charset="0"/>
                          <a:cs typeface="Calibri" panose="020F0502020204030204" pitchFamily="34" charset="0"/>
                        </a:rPr>
                        <a:t>1. Competências essenciais</a:t>
                      </a:r>
                      <a:endParaRPr lang="pt-BR" sz="11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1. Competências essenciais</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1. Competências essenciais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1. Competências essenciais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1. Competências essenciais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1. Competências essenciais</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xmlns="" val="2010305533"/>
                  </a:ext>
                </a:extLst>
              </a:tr>
              <a:tr h="938678">
                <a:tc>
                  <a:txBody>
                    <a:bodyPr/>
                    <a:lstStyle/>
                    <a:p>
                      <a:pPr algn="ctr">
                        <a:lnSpc>
                          <a:spcPct val="107000"/>
                        </a:lnSpc>
                        <a:spcAft>
                          <a:spcPts val="800"/>
                        </a:spcAft>
                      </a:pPr>
                      <a:r>
                        <a:rPr lang="pt-BR" sz="1100" b="0" dirty="0">
                          <a:solidFill>
                            <a:schemeClr val="tx1"/>
                          </a:solidFill>
                          <a:effectLst/>
                          <a:latin typeface="Calibri" panose="020F0502020204030204" pitchFamily="34" charset="0"/>
                          <a:cs typeface="Calibri" panose="020F0502020204030204" pitchFamily="34" charset="0"/>
                        </a:rPr>
                        <a:t>2. Complexidade; Nível de padronização e previsibilidade das operações</a:t>
                      </a:r>
                      <a:endParaRPr lang="pt-BR" sz="11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2. Complexidade; Nível de padronização e previsibilidade das operações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2. Complexidade; Nível de padronização e previsibilidade das operações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2. Complexidade; Nível de padronização e previsibilidade das operações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2. Complexidade; Nível de padronização e previsibilidade das operações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2. Complexidade; Nível de padronização e previsibilidade das operações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extLst>
                  <a:ext uri="{0D108BD9-81ED-4DB2-BD59-A6C34878D82A}">
                    <a16:rowId xmlns:a16="http://schemas.microsoft.com/office/drawing/2014/main" xmlns="" val="301032861"/>
                  </a:ext>
                </a:extLst>
              </a:tr>
              <a:tr h="370454">
                <a:tc>
                  <a:txBody>
                    <a:bodyPr/>
                    <a:lstStyle/>
                    <a:p>
                      <a:pPr algn="ctr">
                        <a:lnSpc>
                          <a:spcPct val="107000"/>
                        </a:lnSpc>
                        <a:spcAft>
                          <a:spcPts val="800"/>
                        </a:spcAft>
                      </a:pPr>
                      <a:r>
                        <a:rPr lang="pt-BR" sz="1100" b="0" dirty="0">
                          <a:solidFill>
                            <a:schemeClr val="tx1"/>
                          </a:solidFill>
                          <a:effectLst/>
                          <a:latin typeface="Calibri" panose="020F0502020204030204" pitchFamily="34" charset="0"/>
                          <a:cs typeface="Calibri" panose="020F0502020204030204" pitchFamily="34" charset="0"/>
                        </a:rPr>
                        <a:t>3. Grau de Autonomia</a:t>
                      </a:r>
                      <a:endParaRPr lang="pt-BR" sz="11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3. Grau de Autonomia</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3. Grau de Autonomia</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3. Grau de Autonomia</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3. Grau de Autonomia</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3. Grau de Autonomia</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extLst>
                  <a:ext uri="{0D108BD9-81ED-4DB2-BD59-A6C34878D82A}">
                    <a16:rowId xmlns:a16="http://schemas.microsoft.com/office/drawing/2014/main" xmlns="" val="3101032736"/>
                  </a:ext>
                </a:extLst>
              </a:tr>
              <a:tr h="938678">
                <a:tc>
                  <a:txBody>
                    <a:bodyPr/>
                    <a:lstStyle/>
                    <a:p>
                      <a:pPr algn="ctr">
                        <a:lnSpc>
                          <a:spcPct val="107000"/>
                        </a:lnSpc>
                        <a:spcAft>
                          <a:spcPts val="800"/>
                        </a:spcAft>
                      </a:pPr>
                      <a:r>
                        <a:rPr lang="pt-BR" sz="1100" b="0" dirty="0">
                          <a:solidFill>
                            <a:schemeClr val="accent4"/>
                          </a:solidFill>
                          <a:effectLst/>
                          <a:latin typeface="Calibri" panose="020F0502020204030204" pitchFamily="34" charset="0"/>
                          <a:cs typeface="Calibri" panose="020F0502020204030204" pitchFamily="34" charset="0"/>
                        </a:rPr>
                        <a:t>4. Capacitação*</a:t>
                      </a:r>
                      <a:endParaRPr lang="pt-BR" sz="1100" b="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4. Capacidade de mobilização e de desenvolvimento de trabalho em equipe</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4. Visibilidade além do local de trabalho e grau de Impacto nas interfaces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4. Capacidade de mobilização e de desenvolvimento de trabalho em equipe</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4. Visibilidade além do local de trabalho e grau de Impacto nas interfaces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4. Capacidade de mobilização e de desenvolvimento de trabalho em equipe</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extLst>
                  <a:ext uri="{0D108BD9-81ED-4DB2-BD59-A6C34878D82A}">
                    <a16:rowId xmlns:a16="http://schemas.microsoft.com/office/drawing/2014/main" xmlns="" val="1297134486"/>
                  </a:ext>
                </a:extLst>
              </a:tr>
              <a:tr h="627135">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 </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5. Liderança (aplicável somente a quem tem equipe)</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dirty="0">
                          <a:solidFill>
                            <a:schemeClr val="accent4"/>
                          </a:solidFill>
                          <a:effectLst/>
                          <a:latin typeface="Calibri" panose="020F0502020204030204" pitchFamily="34" charset="0"/>
                          <a:cs typeface="Calibri" panose="020F0502020204030204" pitchFamily="34" charset="0"/>
                        </a:rPr>
                        <a:t>5. Capacitação*</a:t>
                      </a:r>
                      <a:endParaRPr lang="pt-BR" sz="110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5. Conhecimento sistêmico da organização</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dirty="0">
                          <a:solidFill>
                            <a:schemeClr val="accent4"/>
                          </a:solidFill>
                          <a:effectLst/>
                          <a:latin typeface="Calibri" panose="020F0502020204030204" pitchFamily="34" charset="0"/>
                          <a:cs typeface="Calibri" panose="020F0502020204030204" pitchFamily="34" charset="0"/>
                        </a:rPr>
                        <a:t>5. Capacitação*</a:t>
                      </a:r>
                      <a:endParaRPr lang="pt-BR" sz="110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5. Visão sistêmica</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extLst>
                  <a:ext uri="{0D108BD9-81ED-4DB2-BD59-A6C34878D82A}">
                    <a16:rowId xmlns:a16="http://schemas.microsoft.com/office/drawing/2014/main" xmlns="" val="752657404"/>
                  </a:ext>
                </a:extLst>
              </a:tr>
              <a:tr h="627135">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 </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dirty="0">
                          <a:solidFill>
                            <a:schemeClr val="accent4"/>
                          </a:solidFill>
                          <a:effectLst/>
                          <a:latin typeface="Calibri" panose="020F0502020204030204" pitchFamily="34" charset="0"/>
                          <a:cs typeface="Calibri" panose="020F0502020204030204" pitchFamily="34" charset="0"/>
                        </a:rPr>
                        <a:t>6. Capacitação*</a:t>
                      </a:r>
                      <a:endParaRPr lang="pt-BR" sz="110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 </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6. Liderança (aplicável somente a quem tem equipe)</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 </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tc>
                  <a:txBody>
                    <a:bodyPr/>
                    <a:lstStyle/>
                    <a:p>
                      <a:pPr algn="ctr">
                        <a:lnSpc>
                          <a:spcPct val="107000"/>
                        </a:lnSpc>
                        <a:spcAft>
                          <a:spcPts val="800"/>
                        </a:spcAft>
                      </a:pPr>
                      <a:r>
                        <a:rPr lang="pt-BR" sz="1100">
                          <a:solidFill>
                            <a:schemeClr val="tx1"/>
                          </a:solidFill>
                          <a:effectLst/>
                          <a:latin typeface="Calibri" panose="020F0502020204030204" pitchFamily="34" charset="0"/>
                          <a:cs typeface="Calibri" panose="020F0502020204030204" pitchFamily="34" charset="0"/>
                        </a:rPr>
                        <a:t>6. Liderança (se possui subordinados)</a:t>
                      </a:r>
                      <a:endParaRPr lang="pt-BR"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solidFill>
                      <a:schemeClr val="bg1"/>
                    </a:solidFill>
                  </a:tcPr>
                </a:tc>
                <a:extLst>
                  <a:ext uri="{0D108BD9-81ED-4DB2-BD59-A6C34878D82A}">
                    <a16:rowId xmlns:a16="http://schemas.microsoft.com/office/drawing/2014/main" xmlns="" val="47758671"/>
                  </a:ext>
                </a:extLst>
              </a:tr>
              <a:tr h="245878">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 </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 </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 </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accent4"/>
                          </a:solidFill>
                          <a:effectLst/>
                          <a:latin typeface="Calibri" panose="020F0502020204030204" pitchFamily="34" charset="0"/>
                          <a:cs typeface="Calibri" panose="020F0502020204030204" pitchFamily="34" charset="0"/>
                        </a:rPr>
                        <a:t>7. Capacitação*</a:t>
                      </a:r>
                      <a:endParaRPr lang="pt-BR" sz="110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latin typeface="Calibri" panose="020F0502020204030204" pitchFamily="34" charset="0"/>
                          <a:cs typeface="Calibri" panose="020F0502020204030204" pitchFamily="34" charset="0"/>
                        </a:rPr>
                        <a:t> </a:t>
                      </a:r>
                      <a:endParaRPr lang="pt-BR"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accent4"/>
                          </a:solidFill>
                          <a:effectLst/>
                          <a:latin typeface="Calibri" panose="020F0502020204030204" pitchFamily="34" charset="0"/>
                          <a:cs typeface="Calibri" panose="020F0502020204030204" pitchFamily="34" charset="0"/>
                        </a:rPr>
                        <a:t>7. Capacitação*</a:t>
                      </a:r>
                      <a:endParaRPr lang="pt-BR" sz="110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654995837"/>
                  </a:ext>
                </a:extLst>
              </a:tr>
            </a:tbl>
          </a:graphicData>
        </a:graphic>
      </p:graphicFrame>
      <p:sp>
        <p:nvSpPr>
          <p:cNvPr id="5" name="CaixaDeTexto 4">
            <a:extLst>
              <a:ext uri="{FF2B5EF4-FFF2-40B4-BE49-F238E27FC236}">
                <a16:creationId xmlns:a16="http://schemas.microsoft.com/office/drawing/2014/main" xmlns="" id="{5C631CBA-9C8A-B2AF-1FDD-4526F980305C}"/>
              </a:ext>
            </a:extLst>
          </p:cNvPr>
          <p:cNvSpPr txBox="1"/>
          <p:nvPr/>
        </p:nvSpPr>
        <p:spPr>
          <a:xfrm>
            <a:off x="467544" y="1237909"/>
            <a:ext cx="4572000" cy="369332"/>
          </a:xfrm>
          <a:prstGeom prst="rect">
            <a:avLst/>
          </a:prstGeom>
          <a:noFill/>
        </p:spPr>
        <p:txBody>
          <a:bodyPr wrap="square">
            <a:spAutoFit/>
          </a:bodyPr>
          <a:lstStyle/>
          <a:p>
            <a:pPr marL="285750" indent="-285750">
              <a:buFont typeface="Wingdings" panose="05000000000000000000" pitchFamily="2" charset="2"/>
              <a:buChar char="ü"/>
            </a:pPr>
            <a:r>
              <a:rPr lang="pt-BR" sz="1800" b="1" dirty="0">
                <a:effectLst/>
                <a:latin typeface="Calibri" panose="020F0502020204030204" pitchFamily="34" charset="0"/>
                <a:ea typeface="Calibri" panose="020F0502020204030204" pitchFamily="34" charset="0"/>
              </a:rPr>
              <a:t>Progressão vertical</a:t>
            </a:r>
            <a:endParaRPr lang="pt-BR" b="1" dirty="0"/>
          </a:p>
        </p:txBody>
      </p:sp>
      <p:sp>
        <p:nvSpPr>
          <p:cNvPr id="6" name="Seta: para a Direita 5">
            <a:extLst>
              <a:ext uri="{FF2B5EF4-FFF2-40B4-BE49-F238E27FC236}">
                <a16:creationId xmlns:a16="http://schemas.microsoft.com/office/drawing/2014/main" xmlns="" id="{039F5913-C3D5-F342-9353-BED0F1409436}"/>
              </a:ext>
            </a:extLst>
          </p:cNvPr>
          <p:cNvSpPr/>
          <p:nvPr/>
        </p:nvSpPr>
        <p:spPr>
          <a:xfrm>
            <a:off x="608333" y="702422"/>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CaixaDeTexto 6">
            <a:extLst>
              <a:ext uri="{FF2B5EF4-FFF2-40B4-BE49-F238E27FC236}">
                <a16:creationId xmlns:a16="http://schemas.microsoft.com/office/drawing/2014/main" xmlns="" id="{E866B132-9596-D5A5-DE57-693D6F7B3E18}"/>
              </a:ext>
            </a:extLst>
          </p:cNvPr>
          <p:cNvSpPr txBox="1"/>
          <p:nvPr/>
        </p:nvSpPr>
        <p:spPr>
          <a:xfrm>
            <a:off x="1115616" y="625478"/>
            <a:ext cx="2952328"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Critérios &amp; Pesos</a:t>
            </a:r>
          </a:p>
        </p:txBody>
      </p:sp>
    </p:spTree>
    <p:extLst>
      <p:ext uri="{BB962C8B-B14F-4D97-AF65-F5344CB8AC3E}">
        <p14:creationId xmlns:p14="http://schemas.microsoft.com/office/powerpoint/2010/main" val="732338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ta: para a Direita 3">
            <a:extLst>
              <a:ext uri="{FF2B5EF4-FFF2-40B4-BE49-F238E27FC236}">
                <a16:creationId xmlns:a16="http://schemas.microsoft.com/office/drawing/2014/main" xmlns="" id="{07E8D815-9D5F-8EC7-D4A0-06369803D887}"/>
              </a:ext>
            </a:extLst>
          </p:cNvPr>
          <p:cNvSpPr/>
          <p:nvPr/>
        </p:nvSpPr>
        <p:spPr>
          <a:xfrm>
            <a:off x="640815" y="908720"/>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xmlns="" id="{9AB05406-8781-AC02-3171-6A94825BCBA2}"/>
              </a:ext>
            </a:extLst>
          </p:cNvPr>
          <p:cNvSpPr txBox="1"/>
          <p:nvPr/>
        </p:nvSpPr>
        <p:spPr>
          <a:xfrm>
            <a:off x="1187624" y="831776"/>
            <a:ext cx="4536504"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Nota Mínima &amp; Desempate</a:t>
            </a:r>
          </a:p>
        </p:txBody>
      </p:sp>
      <p:sp>
        <p:nvSpPr>
          <p:cNvPr id="7" name="CaixaDeTexto 6">
            <a:extLst>
              <a:ext uri="{FF2B5EF4-FFF2-40B4-BE49-F238E27FC236}">
                <a16:creationId xmlns:a16="http://schemas.microsoft.com/office/drawing/2014/main" xmlns="" id="{5A282C8A-8F73-FBDD-4C42-887907D09BA0}"/>
              </a:ext>
            </a:extLst>
          </p:cNvPr>
          <p:cNvSpPr txBox="1"/>
          <p:nvPr/>
        </p:nvSpPr>
        <p:spPr>
          <a:xfrm>
            <a:off x="1148882" y="1772816"/>
            <a:ext cx="6591470" cy="2307619"/>
          </a:xfrm>
          <a:prstGeom prst="rect">
            <a:avLst/>
          </a:prstGeom>
          <a:noFill/>
        </p:spPr>
        <p:txBody>
          <a:bodyPr wrap="square">
            <a:spAutoFit/>
          </a:bodyPr>
          <a:lstStyle/>
          <a:p>
            <a:pPr marL="285750" indent="-285750" algn="just">
              <a:lnSpc>
                <a:spcPct val="107000"/>
              </a:lnSpc>
              <a:spcBef>
                <a:spcPts val="600"/>
              </a:spcBef>
              <a:spcAft>
                <a:spcPts val="600"/>
              </a:spcAft>
              <a:buFont typeface="Wingdings" panose="05000000000000000000" pitchFamily="2" charset="2"/>
              <a:buChar char="§"/>
              <a:tabLst>
                <a:tab pos="1021080" algn="l"/>
              </a:tabLst>
            </a:pPr>
            <a:r>
              <a:rPr lang="pt-BR" sz="1800" dirty="0">
                <a:effectLst/>
                <a:latin typeface="Calibri" panose="020F0502020204030204" pitchFamily="34" charset="0"/>
                <a:ea typeface="Calibri" panose="020F0502020204030204" pitchFamily="34" charset="0"/>
              </a:rPr>
              <a:t>Nota mínima de corte, de 0 a 10, para progressão horizontal e vertical. Os servidores que estiverem abaixo da nota mínima de corte estarão automaticamente desclassificados da lista dos contemplados do processo de progressão.</a:t>
            </a:r>
          </a:p>
          <a:p>
            <a:pPr marL="285750" indent="-285750" algn="just">
              <a:lnSpc>
                <a:spcPct val="107000"/>
              </a:lnSpc>
              <a:spcBef>
                <a:spcPts val="600"/>
              </a:spcBef>
              <a:spcAft>
                <a:spcPts val="600"/>
              </a:spcAft>
              <a:buFont typeface="Wingdings" panose="05000000000000000000" pitchFamily="2" charset="2"/>
              <a:buChar char="§"/>
              <a:tabLst>
                <a:tab pos="1021080" algn="l"/>
              </a:tabLst>
            </a:pPr>
            <a:r>
              <a:rPr lang="pt-BR" dirty="0">
                <a:latin typeface="Calibri" panose="020F0502020204030204" pitchFamily="34" charset="0"/>
                <a:ea typeface="Calibri" panose="020F0502020204030204" pitchFamily="34" charset="0"/>
              </a:rPr>
              <a:t>C</a:t>
            </a:r>
            <a:r>
              <a:rPr lang="pt-BR" sz="1800" dirty="0">
                <a:effectLst/>
                <a:latin typeface="Calibri" panose="020F0502020204030204" pitchFamily="34" charset="0"/>
                <a:ea typeface="Calibri" panose="020F0502020204030204" pitchFamily="34" charset="0"/>
              </a:rPr>
              <a:t>ritérios para a análise de casos em que haja empate. É necessário que exista um ordenamento da aplicação de tais critérios.</a:t>
            </a:r>
          </a:p>
        </p:txBody>
      </p:sp>
    </p:spTree>
    <p:extLst>
      <p:ext uri="{BB962C8B-B14F-4D97-AF65-F5344CB8AC3E}">
        <p14:creationId xmlns:p14="http://schemas.microsoft.com/office/powerpoint/2010/main" val="1233027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ta: para a Direita 3">
            <a:extLst>
              <a:ext uri="{FF2B5EF4-FFF2-40B4-BE49-F238E27FC236}">
                <a16:creationId xmlns:a16="http://schemas.microsoft.com/office/drawing/2014/main" xmlns="" id="{AF1A80CA-55F4-1B57-D09C-49A0A73CBC5E}"/>
              </a:ext>
            </a:extLst>
          </p:cNvPr>
          <p:cNvSpPr/>
          <p:nvPr/>
        </p:nvSpPr>
        <p:spPr>
          <a:xfrm>
            <a:off x="640815" y="908720"/>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xmlns="" id="{716DA18D-DF28-1096-5DD9-8AF390ADDDD5}"/>
              </a:ext>
            </a:extLst>
          </p:cNvPr>
          <p:cNvSpPr txBox="1"/>
          <p:nvPr/>
        </p:nvSpPr>
        <p:spPr>
          <a:xfrm>
            <a:off x="1187624" y="831776"/>
            <a:ext cx="4536504"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Encaminhamento</a:t>
            </a:r>
          </a:p>
        </p:txBody>
      </p:sp>
      <p:sp>
        <p:nvSpPr>
          <p:cNvPr id="10" name="Retângulo: Cantos Arredondados 9">
            <a:extLst>
              <a:ext uri="{FF2B5EF4-FFF2-40B4-BE49-F238E27FC236}">
                <a16:creationId xmlns:a16="http://schemas.microsoft.com/office/drawing/2014/main" xmlns="" id="{DCFDCFC5-2660-8102-11F2-C3F9A1EDA7F9}"/>
              </a:ext>
            </a:extLst>
          </p:cNvPr>
          <p:cNvSpPr/>
          <p:nvPr/>
        </p:nvSpPr>
        <p:spPr>
          <a:xfrm>
            <a:off x="184436" y="1891486"/>
            <a:ext cx="1718344" cy="2389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Calibri" panose="020F0502020204030204" pitchFamily="34" charset="0"/>
                <a:cs typeface="Calibri" panose="020F0502020204030204" pitchFamily="34" charset="0"/>
              </a:rPr>
              <a:t>Comissão de Avaliação preenche a</a:t>
            </a:r>
          </a:p>
          <a:p>
            <a:pPr algn="ctr"/>
            <a:r>
              <a:rPr lang="pt-BR" b="1" dirty="0">
                <a:latin typeface="Calibri" panose="020F0502020204030204" pitchFamily="34" charset="0"/>
                <a:cs typeface="Calibri" panose="020F0502020204030204" pitchFamily="34" charset="0"/>
              </a:rPr>
              <a:t>Ficha A</a:t>
            </a:r>
          </a:p>
        </p:txBody>
      </p:sp>
      <p:sp>
        <p:nvSpPr>
          <p:cNvPr id="11" name="Seta: para a Direita 10">
            <a:extLst>
              <a:ext uri="{FF2B5EF4-FFF2-40B4-BE49-F238E27FC236}">
                <a16:creationId xmlns:a16="http://schemas.microsoft.com/office/drawing/2014/main" xmlns="" id="{AE67ABB6-647A-5584-D0D9-6E3562C79262}"/>
              </a:ext>
            </a:extLst>
          </p:cNvPr>
          <p:cNvSpPr/>
          <p:nvPr/>
        </p:nvSpPr>
        <p:spPr>
          <a:xfrm>
            <a:off x="2005176" y="2047279"/>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Retângulo: Cantos Arredondados 11">
            <a:extLst>
              <a:ext uri="{FF2B5EF4-FFF2-40B4-BE49-F238E27FC236}">
                <a16:creationId xmlns:a16="http://schemas.microsoft.com/office/drawing/2014/main" xmlns="" id="{5009BCB2-EEB3-A5BC-5278-1CC7D2BF1631}"/>
              </a:ext>
            </a:extLst>
          </p:cNvPr>
          <p:cNvSpPr/>
          <p:nvPr/>
        </p:nvSpPr>
        <p:spPr>
          <a:xfrm>
            <a:off x="2611628" y="1840178"/>
            <a:ext cx="209946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Calibri" panose="020F0502020204030204" pitchFamily="34" charset="0"/>
                <a:cs typeface="Calibri" panose="020F0502020204030204" pitchFamily="34" charset="0"/>
              </a:rPr>
              <a:t>Comitê de Acompanhamento</a:t>
            </a:r>
          </a:p>
        </p:txBody>
      </p:sp>
      <p:sp>
        <p:nvSpPr>
          <p:cNvPr id="15" name="Seta: para a Direita 14">
            <a:extLst>
              <a:ext uri="{FF2B5EF4-FFF2-40B4-BE49-F238E27FC236}">
                <a16:creationId xmlns:a16="http://schemas.microsoft.com/office/drawing/2014/main" xmlns="" id="{518E54C1-DBFE-C0A5-5399-D2A1F707831B}"/>
              </a:ext>
            </a:extLst>
          </p:cNvPr>
          <p:cNvSpPr/>
          <p:nvPr/>
        </p:nvSpPr>
        <p:spPr>
          <a:xfrm>
            <a:off x="2005176" y="3573016"/>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Retângulo: Cantos Arredondados 15">
            <a:extLst>
              <a:ext uri="{FF2B5EF4-FFF2-40B4-BE49-F238E27FC236}">
                <a16:creationId xmlns:a16="http://schemas.microsoft.com/office/drawing/2014/main" xmlns="" id="{B594709C-161F-C585-8CA2-9A931F5B4BF5}"/>
              </a:ext>
            </a:extLst>
          </p:cNvPr>
          <p:cNvSpPr/>
          <p:nvPr/>
        </p:nvSpPr>
        <p:spPr>
          <a:xfrm>
            <a:off x="2640516" y="3417365"/>
            <a:ext cx="209946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Calibri" panose="020F0502020204030204" pitchFamily="34" charset="0"/>
                <a:cs typeface="Calibri" panose="020F0502020204030204" pitchFamily="34" charset="0"/>
              </a:rPr>
              <a:t>Congregação/</a:t>
            </a:r>
          </a:p>
          <a:p>
            <a:pPr algn="ctr"/>
            <a:r>
              <a:rPr lang="pt-BR" sz="1600" dirty="0">
                <a:latin typeface="Calibri" panose="020F0502020204030204" pitchFamily="34" charset="0"/>
                <a:cs typeface="Calibri" panose="020F0502020204030204" pitchFamily="34" charset="0"/>
              </a:rPr>
              <a:t>Instância Equivalente</a:t>
            </a:r>
          </a:p>
        </p:txBody>
      </p:sp>
      <p:pic>
        <p:nvPicPr>
          <p:cNvPr id="17" name="Imagem 16">
            <a:extLst>
              <a:ext uri="{FF2B5EF4-FFF2-40B4-BE49-F238E27FC236}">
                <a16:creationId xmlns:a16="http://schemas.microsoft.com/office/drawing/2014/main" xmlns="" id="{7C2B58CC-668B-0BCA-E1FC-3CB31F3285E0}"/>
              </a:ext>
            </a:extLst>
          </p:cNvPr>
          <p:cNvPicPr>
            <a:picLocks noChangeAspect="1"/>
          </p:cNvPicPr>
          <p:nvPr/>
        </p:nvPicPr>
        <p:blipFill>
          <a:blip r:embed="rId2"/>
          <a:stretch>
            <a:fillRect/>
          </a:stretch>
        </p:blipFill>
        <p:spPr>
          <a:xfrm>
            <a:off x="5419939" y="1700749"/>
            <a:ext cx="3470047" cy="4929277"/>
          </a:xfrm>
          <a:prstGeom prst="rect">
            <a:avLst/>
          </a:prstGeom>
        </p:spPr>
      </p:pic>
      <p:sp>
        <p:nvSpPr>
          <p:cNvPr id="18" name="CaixaDeTexto 17">
            <a:extLst>
              <a:ext uri="{FF2B5EF4-FFF2-40B4-BE49-F238E27FC236}">
                <a16:creationId xmlns:a16="http://schemas.microsoft.com/office/drawing/2014/main" xmlns="" id="{D768CBBB-FA24-381E-F2F9-ED3E6D52AF91}"/>
              </a:ext>
            </a:extLst>
          </p:cNvPr>
          <p:cNvSpPr txBox="1"/>
          <p:nvPr/>
        </p:nvSpPr>
        <p:spPr>
          <a:xfrm>
            <a:off x="6542894" y="1282230"/>
            <a:ext cx="1224136" cy="369332"/>
          </a:xfrm>
          <a:prstGeom prst="rect">
            <a:avLst/>
          </a:prstGeom>
          <a:noFill/>
        </p:spPr>
        <p:txBody>
          <a:bodyPr wrap="square" rtlCol="0">
            <a:spAutoFit/>
          </a:bodyPr>
          <a:lstStyle/>
          <a:p>
            <a:r>
              <a:rPr lang="pt-BR" b="1" dirty="0">
                <a:solidFill>
                  <a:schemeClr val="tx2"/>
                </a:solidFill>
                <a:latin typeface="Calibri" panose="020F0502020204030204" pitchFamily="34" charset="0"/>
                <a:cs typeface="Calibri" panose="020F0502020204030204" pitchFamily="34" charset="0"/>
              </a:rPr>
              <a:t>Ficha A</a:t>
            </a:r>
          </a:p>
        </p:txBody>
      </p:sp>
    </p:spTree>
    <p:extLst>
      <p:ext uri="{BB962C8B-B14F-4D97-AF65-F5344CB8AC3E}">
        <p14:creationId xmlns:p14="http://schemas.microsoft.com/office/powerpoint/2010/main" val="1152446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AD6125E-0050-0B09-D23B-E7EDD985FAC4}"/>
              </a:ext>
            </a:extLst>
          </p:cNvPr>
          <p:cNvSpPr>
            <a:spLocks noGrp="1"/>
          </p:cNvSpPr>
          <p:nvPr>
            <p:ph type="title"/>
          </p:nvPr>
        </p:nvSpPr>
        <p:spPr>
          <a:xfrm>
            <a:off x="433291" y="692696"/>
            <a:ext cx="8229600" cy="759296"/>
          </a:xfrm>
        </p:spPr>
        <p:txBody>
          <a:bodyPr>
            <a:normAutofit fontScale="90000"/>
          </a:bodyPr>
          <a:lstStyle/>
          <a:p>
            <a:r>
              <a:rPr lang="pt-BR" sz="2500" b="1" dirty="0">
                <a:effectLst/>
                <a:latin typeface="Calibri" panose="020F0502020204030204" pitchFamily="34" charset="0"/>
                <a:ea typeface="Calibri" panose="020F0502020204030204" pitchFamily="34" charset="0"/>
              </a:rPr>
              <a:t>Etapa 2. </a:t>
            </a:r>
            <a:r>
              <a:rPr lang="pt-BR" sz="2600" b="1" dirty="0">
                <a:latin typeface="Calibri" panose="020F0502020204030204" pitchFamily="34" charset="0"/>
              </a:rPr>
              <a:t>Congregação/Instância Equivalente: </a:t>
            </a:r>
            <a:br>
              <a:rPr lang="pt-BR" sz="2600" b="1" dirty="0">
                <a:latin typeface="Calibri" panose="020F0502020204030204" pitchFamily="34" charset="0"/>
              </a:rPr>
            </a:br>
            <a:r>
              <a:rPr lang="pt-BR" sz="2600" b="1" dirty="0">
                <a:latin typeface="Calibri" panose="020F0502020204030204" pitchFamily="34" charset="0"/>
              </a:rPr>
              <a:t>	definição e homologação dos critérios de avaliação</a:t>
            </a:r>
          </a:p>
        </p:txBody>
      </p:sp>
      <p:sp>
        <p:nvSpPr>
          <p:cNvPr id="3" name="Espaço Reservado para Conteúdo 2">
            <a:extLst>
              <a:ext uri="{FF2B5EF4-FFF2-40B4-BE49-F238E27FC236}">
                <a16:creationId xmlns:a16="http://schemas.microsoft.com/office/drawing/2014/main" xmlns="" id="{2D875A9F-BD78-D830-F0BD-C2E6E31291A3}"/>
              </a:ext>
            </a:extLst>
          </p:cNvPr>
          <p:cNvSpPr>
            <a:spLocks noGrp="1"/>
          </p:cNvSpPr>
          <p:nvPr>
            <p:ph idx="1"/>
          </p:nvPr>
        </p:nvSpPr>
        <p:spPr>
          <a:xfrm>
            <a:off x="457200" y="1600200"/>
            <a:ext cx="8229600" cy="3556992"/>
          </a:xfrm>
        </p:spPr>
        <p:txBody>
          <a:bodyPr>
            <a:noAutofit/>
          </a:bodyPr>
          <a:lstStyle/>
          <a:p>
            <a:pPr algn="just">
              <a:lnSpc>
                <a:spcPct val="107000"/>
              </a:lnSpc>
              <a:spcBef>
                <a:spcPts val="600"/>
              </a:spcBef>
              <a:spcAft>
                <a:spcPts val="600"/>
              </a:spcAft>
              <a:buSzPct val="100000"/>
              <a:buFont typeface="Wingdings" panose="05000000000000000000" pitchFamily="2" charset="2"/>
              <a:buChar char="§"/>
              <a:tabLst>
                <a:tab pos="1021080" algn="l"/>
              </a:tabLst>
            </a:pPr>
            <a:r>
              <a:rPr lang="pt-BR" sz="1700" dirty="0">
                <a:effectLst/>
                <a:latin typeface="Calibri" panose="020F0502020204030204" pitchFamily="34" charset="0"/>
                <a:ea typeface="Calibri" panose="020F0502020204030204" pitchFamily="34" charset="0"/>
              </a:rPr>
              <a:t>Nesta 2º etapa, a Congregação/Instância Equivalente de cada CSARH deve: </a:t>
            </a:r>
          </a:p>
          <a:p>
            <a:pPr marL="627063" lvl="0" indent="-269875" algn="just">
              <a:lnSpc>
                <a:spcPct val="107000"/>
              </a:lnSpc>
              <a:spcBef>
                <a:spcPts val="600"/>
              </a:spcBef>
              <a:spcAft>
                <a:spcPts val="800"/>
              </a:spcAft>
              <a:buSzPct val="100000"/>
              <a:buFont typeface="+mj-lt"/>
              <a:buAutoNum type="alphaLcParenR"/>
            </a:pPr>
            <a:r>
              <a:rPr lang="pt-BR" sz="1700" dirty="0">
                <a:solidFill>
                  <a:srgbClr val="000000"/>
                </a:solidFill>
                <a:effectLst/>
                <a:latin typeface="Calibri" panose="020F0502020204030204" pitchFamily="34" charset="0"/>
                <a:ea typeface="Calibri" panose="020F0502020204030204" pitchFamily="34" charset="0"/>
              </a:rPr>
              <a:t>Identificar o representante da Unidade/Órgão que receberá os dados relativos aos recursos financeiros da AEPLAN. Importante: nesta etapa, é necessário </a:t>
            </a:r>
            <a:r>
              <a:rPr lang="pt-BR" sz="1700" dirty="0">
                <a:effectLst/>
                <a:latin typeface="Calibri" panose="020F0502020204030204" pitchFamily="34" charset="0"/>
                <a:ea typeface="Calibri" panose="020F0502020204030204" pitchFamily="34" charset="0"/>
              </a:rPr>
              <a:t>definir </a:t>
            </a:r>
            <a:r>
              <a:rPr lang="pt-BR" sz="1700" dirty="0">
                <a:solidFill>
                  <a:srgbClr val="000000"/>
                </a:solidFill>
                <a:effectLst/>
                <a:latin typeface="Calibri" panose="020F0502020204030204" pitchFamily="34" charset="0"/>
                <a:ea typeface="Calibri" panose="020F0502020204030204" pitchFamily="34" charset="0"/>
              </a:rPr>
              <a:t>o presidente da Instância Equivalente;</a:t>
            </a:r>
            <a:endParaRPr lang="pt-BR" sz="1700" dirty="0">
              <a:effectLst/>
              <a:latin typeface="Calibri" panose="020F0502020204030204" pitchFamily="34" charset="0"/>
              <a:ea typeface="Calibri" panose="020F0502020204030204" pitchFamily="34" charset="0"/>
            </a:endParaRPr>
          </a:p>
          <a:p>
            <a:pPr marL="627063" lvl="0" indent="-269875" algn="just">
              <a:lnSpc>
                <a:spcPct val="107000"/>
              </a:lnSpc>
              <a:spcAft>
                <a:spcPts val="800"/>
              </a:spcAft>
              <a:buSzPct val="100000"/>
              <a:buFont typeface="+mj-lt"/>
              <a:buAutoNum type="alphaLcParenR"/>
            </a:pPr>
            <a:r>
              <a:rPr lang="pt-BR" sz="1700" dirty="0">
                <a:solidFill>
                  <a:srgbClr val="000000"/>
                </a:solidFill>
                <a:effectLst/>
                <a:latin typeface="Calibri" panose="020F0502020204030204" pitchFamily="34" charset="0"/>
                <a:ea typeface="Calibri" panose="020F0502020204030204" pitchFamily="34" charset="0"/>
              </a:rPr>
              <a:t>Definir da proporção dos recursos entre as progressões horizontal e vertical; </a:t>
            </a:r>
            <a:endParaRPr lang="pt-BR" sz="1700" dirty="0">
              <a:effectLst/>
              <a:latin typeface="Calibri" panose="020F0502020204030204" pitchFamily="34" charset="0"/>
              <a:ea typeface="Calibri" panose="020F0502020204030204" pitchFamily="34" charset="0"/>
            </a:endParaRPr>
          </a:p>
          <a:p>
            <a:pPr marL="627063" lvl="0" indent="-269875" algn="just">
              <a:lnSpc>
                <a:spcPct val="107000"/>
              </a:lnSpc>
              <a:spcAft>
                <a:spcPts val="800"/>
              </a:spcAft>
              <a:buSzPct val="100000"/>
              <a:buFont typeface="+mj-lt"/>
              <a:buAutoNum type="alphaLcParenR"/>
            </a:pPr>
            <a:r>
              <a:rPr lang="pt-BR" sz="1700" dirty="0">
                <a:solidFill>
                  <a:srgbClr val="000000"/>
                </a:solidFill>
                <a:effectLst/>
                <a:latin typeface="Calibri" panose="020F0502020204030204" pitchFamily="34" charset="0"/>
                <a:ea typeface="Calibri" panose="020F0502020204030204" pitchFamily="34" charset="0"/>
              </a:rPr>
              <a:t>Descrever dos critérios que serão usados para distribuição dos recursos financeiros entre as listas de classificados na progressão horizontal e vertical; </a:t>
            </a:r>
            <a:endParaRPr lang="pt-BR" sz="1700" dirty="0">
              <a:effectLst/>
              <a:latin typeface="Calibri" panose="020F0502020204030204" pitchFamily="34" charset="0"/>
              <a:ea typeface="Calibri" panose="020F0502020204030204" pitchFamily="34" charset="0"/>
            </a:endParaRPr>
          </a:p>
          <a:p>
            <a:pPr marL="627063" lvl="0" indent="-269875" algn="just">
              <a:lnSpc>
                <a:spcPct val="107000"/>
              </a:lnSpc>
              <a:spcAft>
                <a:spcPts val="800"/>
              </a:spcAft>
              <a:buSzPct val="100000"/>
              <a:buFont typeface="+mj-lt"/>
              <a:buAutoNum type="alphaLcParenR"/>
            </a:pPr>
            <a:r>
              <a:rPr lang="pt-BR" sz="1700" dirty="0">
                <a:solidFill>
                  <a:srgbClr val="000000"/>
                </a:solidFill>
                <a:effectLst/>
                <a:latin typeface="Calibri" panose="020F0502020204030204" pitchFamily="34" charset="0"/>
                <a:ea typeface="Calibri" panose="020F0502020204030204" pitchFamily="34" charset="0"/>
              </a:rPr>
              <a:t>Descrever dos critérios que serão usados no caso de existir sobra de recursos em alguma das listas. Observação: o nível de detalhamento deve conter em qual lista se iniciará a distribuição do recurso e a sequência que se percorrerá, considerando a possibilidade da sobra de um valor;</a:t>
            </a:r>
            <a:endParaRPr lang="pt-BR" sz="1700" dirty="0">
              <a:effectLst/>
              <a:latin typeface="Calibri" panose="020F0502020204030204" pitchFamily="34" charset="0"/>
              <a:ea typeface="Calibri" panose="020F0502020204030204" pitchFamily="34" charset="0"/>
            </a:endParaRPr>
          </a:p>
          <a:p>
            <a:pPr marL="627063" lvl="0" indent="-269875" algn="just">
              <a:lnSpc>
                <a:spcPct val="107000"/>
              </a:lnSpc>
              <a:spcAft>
                <a:spcPts val="600"/>
              </a:spcAft>
              <a:buSzPct val="100000"/>
              <a:buFont typeface="+mj-lt"/>
              <a:buAutoNum type="alphaLcParenR"/>
            </a:pPr>
            <a:r>
              <a:rPr lang="pt-BR" sz="1700" dirty="0">
                <a:solidFill>
                  <a:srgbClr val="000000"/>
                </a:solidFill>
                <a:effectLst/>
                <a:latin typeface="Calibri" panose="020F0502020204030204" pitchFamily="34" charset="0"/>
                <a:ea typeface="Calibri" panose="020F0502020204030204" pitchFamily="34" charset="0"/>
              </a:rPr>
              <a:t>Divulgar interna dos itens de (a) a (d) para comunidade.</a:t>
            </a:r>
            <a:endParaRPr lang="pt-BR" sz="17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72032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ta: para a Direita 3">
            <a:extLst>
              <a:ext uri="{FF2B5EF4-FFF2-40B4-BE49-F238E27FC236}">
                <a16:creationId xmlns:a16="http://schemas.microsoft.com/office/drawing/2014/main" xmlns="" id="{AF1A80CA-55F4-1B57-D09C-49A0A73CBC5E}"/>
              </a:ext>
            </a:extLst>
          </p:cNvPr>
          <p:cNvSpPr/>
          <p:nvPr/>
        </p:nvSpPr>
        <p:spPr>
          <a:xfrm>
            <a:off x="640815" y="908720"/>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xmlns="" id="{716DA18D-DF28-1096-5DD9-8AF390ADDDD5}"/>
              </a:ext>
            </a:extLst>
          </p:cNvPr>
          <p:cNvSpPr txBox="1"/>
          <p:nvPr/>
        </p:nvSpPr>
        <p:spPr>
          <a:xfrm>
            <a:off x="1187624" y="831776"/>
            <a:ext cx="4536504"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Encaminhamento</a:t>
            </a:r>
          </a:p>
        </p:txBody>
      </p:sp>
      <p:sp>
        <p:nvSpPr>
          <p:cNvPr id="10" name="Retângulo: Cantos Arredondados 9">
            <a:extLst>
              <a:ext uri="{FF2B5EF4-FFF2-40B4-BE49-F238E27FC236}">
                <a16:creationId xmlns:a16="http://schemas.microsoft.com/office/drawing/2014/main" xmlns="" id="{DCFDCFC5-2660-8102-11F2-C3F9A1EDA7F9}"/>
              </a:ext>
            </a:extLst>
          </p:cNvPr>
          <p:cNvSpPr/>
          <p:nvPr/>
        </p:nvSpPr>
        <p:spPr>
          <a:xfrm>
            <a:off x="640815" y="1757085"/>
            <a:ext cx="1718344" cy="2389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Calibri" panose="020F0502020204030204" pitchFamily="34" charset="0"/>
                <a:cs typeface="Calibri" panose="020F0502020204030204" pitchFamily="34" charset="0"/>
              </a:rPr>
              <a:t>Congregação/ Instância Equivalente preenche a</a:t>
            </a:r>
          </a:p>
          <a:p>
            <a:pPr algn="ctr"/>
            <a:r>
              <a:rPr lang="pt-BR" b="1" dirty="0">
                <a:latin typeface="Calibri" panose="020F0502020204030204" pitchFamily="34" charset="0"/>
                <a:cs typeface="Calibri" panose="020F0502020204030204" pitchFamily="34" charset="0"/>
              </a:rPr>
              <a:t>Ficha B</a:t>
            </a:r>
          </a:p>
        </p:txBody>
      </p:sp>
      <p:sp>
        <p:nvSpPr>
          <p:cNvPr id="11" name="Seta: para a Direita 10">
            <a:extLst>
              <a:ext uri="{FF2B5EF4-FFF2-40B4-BE49-F238E27FC236}">
                <a16:creationId xmlns:a16="http://schemas.microsoft.com/office/drawing/2014/main" xmlns="" id="{AE67ABB6-647A-5584-D0D9-6E3562C79262}"/>
              </a:ext>
            </a:extLst>
          </p:cNvPr>
          <p:cNvSpPr/>
          <p:nvPr/>
        </p:nvSpPr>
        <p:spPr>
          <a:xfrm>
            <a:off x="2566811" y="2518273"/>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Retângulo: Cantos Arredondados 11">
            <a:extLst>
              <a:ext uri="{FF2B5EF4-FFF2-40B4-BE49-F238E27FC236}">
                <a16:creationId xmlns:a16="http://schemas.microsoft.com/office/drawing/2014/main" xmlns="" id="{5009BCB2-EEB3-A5BC-5278-1CC7D2BF1631}"/>
              </a:ext>
            </a:extLst>
          </p:cNvPr>
          <p:cNvSpPr/>
          <p:nvPr/>
        </p:nvSpPr>
        <p:spPr>
          <a:xfrm>
            <a:off x="3278519" y="2302249"/>
            <a:ext cx="209946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Calibri" panose="020F0502020204030204" pitchFamily="34" charset="0"/>
                <a:cs typeface="Calibri" panose="020F0502020204030204" pitchFamily="34" charset="0"/>
              </a:rPr>
              <a:t>Comitê de Acompanhamento</a:t>
            </a:r>
          </a:p>
        </p:txBody>
      </p:sp>
      <p:pic>
        <p:nvPicPr>
          <p:cNvPr id="9" name="Imagem 8">
            <a:extLst>
              <a:ext uri="{FF2B5EF4-FFF2-40B4-BE49-F238E27FC236}">
                <a16:creationId xmlns:a16="http://schemas.microsoft.com/office/drawing/2014/main" xmlns="" id="{997BBC64-8DD1-4858-E9EF-FAE0C270BC0E}"/>
              </a:ext>
            </a:extLst>
          </p:cNvPr>
          <p:cNvPicPr>
            <a:picLocks noChangeAspect="1"/>
          </p:cNvPicPr>
          <p:nvPr/>
        </p:nvPicPr>
        <p:blipFill>
          <a:blip r:embed="rId2"/>
          <a:stretch>
            <a:fillRect/>
          </a:stretch>
        </p:blipFill>
        <p:spPr>
          <a:xfrm>
            <a:off x="3070868" y="3839445"/>
            <a:ext cx="5879222" cy="2789969"/>
          </a:xfrm>
          <a:prstGeom prst="rect">
            <a:avLst/>
          </a:prstGeom>
          <a:ln>
            <a:solidFill>
              <a:schemeClr val="tx1"/>
            </a:solidFill>
          </a:ln>
        </p:spPr>
      </p:pic>
      <p:sp>
        <p:nvSpPr>
          <p:cNvPr id="13" name="CaixaDeTexto 12">
            <a:extLst>
              <a:ext uri="{FF2B5EF4-FFF2-40B4-BE49-F238E27FC236}">
                <a16:creationId xmlns:a16="http://schemas.microsoft.com/office/drawing/2014/main" xmlns="" id="{B2E6D458-5459-421C-2687-E44874795690}"/>
              </a:ext>
            </a:extLst>
          </p:cNvPr>
          <p:cNvSpPr txBox="1"/>
          <p:nvPr/>
        </p:nvSpPr>
        <p:spPr>
          <a:xfrm>
            <a:off x="5398411" y="3470113"/>
            <a:ext cx="1224136" cy="369332"/>
          </a:xfrm>
          <a:prstGeom prst="rect">
            <a:avLst/>
          </a:prstGeom>
          <a:noFill/>
        </p:spPr>
        <p:txBody>
          <a:bodyPr wrap="square" rtlCol="0">
            <a:spAutoFit/>
          </a:bodyPr>
          <a:lstStyle/>
          <a:p>
            <a:r>
              <a:rPr lang="pt-BR" b="1" dirty="0">
                <a:solidFill>
                  <a:schemeClr val="tx2"/>
                </a:solidFill>
                <a:latin typeface="Calibri" panose="020F0502020204030204" pitchFamily="34" charset="0"/>
                <a:cs typeface="Calibri" panose="020F0502020204030204" pitchFamily="34" charset="0"/>
              </a:rPr>
              <a:t>Ficha B</a:t>
            </a:r>
          </a:p>
        </p:txBody>
      </p:sp>
    </p:spTree>
    <p:extLst>
      <p:ext uri="{BB962C8B-B14F-4D97-AF65-F5344CB8AC3E}">
        <p14:creationId xmlns:p14="http://schemas.microsoft.com/office/powerpoint/2010/main" val="1129315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ECAB2AEB-CAA8-F309-3838-150AAF35BFBF}"/>
              </a:ext>
            </a:extLst>
          </p:cNvPr>
          <p:cNvSpPr>
            <a:spLocks noGrp="1"/>
          </p:cNvSpPr>
          <p:nvPr>
            <p:ph type="title"/>
          </p:nvPr>
        </p:nvSpPr>
        <p:spPr>
          <a:xfrm>
            <a:off x="426348" y="404664"/>
            <a:ext cx="8229600" cy="759296"/>
          </a:xfrm>
        </p:spPr>
        <p:txBody>
          <a:bodyPr>
            <a:normAutofit/>
          </a:bodyPr>
          <a:lstStyle/>
          <a:p>
            <a:r>
              <a:rPr lang="pt-BR" sz="2500" b="1" dirty="0">
                <a:effectLst/>
                <a:latin typeface="Calibri" panose="020F0502020204030204" pitchFamily="34" charset="0"/>
                <a:ea typeface="Calibri" panose="020F0502020204030204" pitchFamily="34" charset="0"/>
              </a:rPr>
              <a:t>Etapa 3. Autoavaliação dos </a:t>
            </a:r>
            <a:r>
              <a:rPr lang="pt-BR" sz="2500" b="1" dirty="0">
                <a:latin typeface="Calibri" panose="020F0502020204030204" pitchFamily="34" charset="0"/>
              </a:rPr>
              <a:t>servidores PAEPE</a:t>
            </a:r>
          </a:p>
        </p:txBody>
      </p:sp>
      <p:sp>
        <p:nvSpPr>
          <p:cNvPr id="5" name="Espaço Reservado para Conteúdo 2">
            <a:extLst>
              <a:ext uri="{FF2B5EF4-FFF2-40B4-BE49-F238E27FC236}">
                <a16:creationId xmlns:a16="http://schemas.microsoft.com/office/drawing/2014/main" xmlns="" id="{6C5025B4-646B-DCF8-0209-F133934AD477}"/>
              </a:ext>
            </a:extLst>
          </p:cNvPr>
          <p:cNvSpPr>
            <a:spLocks noGrp="1"/>
          </p:cNvSpPr>
          <p:nvPr>
            <p:ph idx="1"/>
          </p:nvPr>
        </p:nvSpPr>
        <p:spPr>
          <a:xfrm>
            <a:off x="426348" y="1194017"/>
            <a:ext cx="8229600" cy="1684784"/>
          </a:xfrm>
        </p:spPr>
        <p:txBody>
          <a:bodyPr>
            <a:noAutofit/>
          </a:bodyPr>
          <a:lstStyle/>
          <a:p>
            <a:pPr algn="just">
              <a:lnSpc>
                <a:spcPct val="107000"/>
              </a:lnSpc>
              <a:spcBef>
                <a:spcPts val="600"/>
              </a:spcBef>
              <a:spcAft>
                <a:spcPts val="600"/>
              </a:spcAft>
              <a:buSzPct val="100000"/>
              <a:buFont typeface="Wingdings" panose="05000000000000000000" pitchFamily="2" charset="2"/>
              <a:buChar char="§"/>
              <a:tabLst>
                <a:tab pos="1021080" algn="l"/>
              </a:tabLst>
            </a:pPr>
            <a:r>
              <a:rPr lang="pt-BR" sz="1700" dirty="0">
                <a:effectLst/>
                <a:latin typeface="Calibri" panose="020F0502020204030204" pitchFamily="34" charset="0"/>
                <a:ea typeface="Calibri" panose="020F0502020204030204" pitchFamily="34" charset="0"/>
              </a:rPr>
              <a:t>Nesta 3º etapa, o Comitê realizou: </a:t>
            </a:r>
          </a:p>
          <a:p>
            <a:pPr marL="627063" lvl="0" indent="-269875" algn="just">
              <a:lnSpc>
                <a:spcPct val="107000"/>
              </a:lnSpc>
              <a:spcBef>
                <a:spcPts val="600"/>
              </a:spcBef>
              <a:spcAft>
                <a:spcPts val="800"/>
              </a:spcAft>
              <a:buSzPct val="100000"/>
              <a:buFont typeface="+mj-lt"/>
              <a:buAutoNum type="alphaLcParenR"/>
            </a:pPr>
            <a:r>
              <a:rPr lang="pt-BR" sz="1700" dirty="0">
                <a:solidFill>
                  <a:srgbClr val="000000"/>
                </a:solidFill>
                <a:effectLst/>
                <a:latin typeface="Calibri" panose="020F0502020204030204" pitchFamily="34" charset="0"/>
                <a:ea typeface="Calibri" panose="020F0502020204030204" pitchFamily="34" charset="0"/>
              </a:rPr>
              <a:t>Revisão dos formulários das progressões horizontal e vertical.</a:t>
            </a:r>
          </a:p>
          <a:p>
            <a:pPr marL="627063" lvl="0" indent="-269875" algn="just">
              <a:lnSpc>
                <a:spcPct val="107000"/>
              </a:lnSpc>
              <a:spcBef>
                <a:spcPts val="600"/>
              </a:spcBef>
              <a:spcAft>
                <a:spcPts val="800"/>
              </a:spcAft>
              <a:buSzPct val="100000"/>
              <a:buFont typeface="+mj-lt"/>
              <a:buAutoNum type="alphaLcParenR"/>
            </a:pPr>
            <a:r>
              <a:rPr lang="pt-BR" sz="1700" dirty="0">
                <a:solidFill>
                  <a:srgbClr val="000000"/>
                </a:solidFill>
                <a:latin typeface="Calibri" panose="020F0502020204030204" pitchFamily="34" charset="0"/>
                <a:ea typeface="Calibri" panose="020F0502020204030204" pitchFamily="34" charset="0"/>
              </a:rPr>
              <a:t>Análise do Quadro </a:t>
            </a:r>
            <a:r>
              <a:rPr lang="pt-BR" sz="1700" dirty="0">
                <a:solidFill>
                  <a:srgbClr val="000000"/>
                </a:solidFill>
                <a:latin typeface="Calibri" panose="020F0502020204030204" pitchFamily="34" charset="0"/>
              </a:rPr>
              <a:t>da carreira PAEPE, com a sugestão de ampliar as possibilidade de progressão horizontal: </a:t>
            </a:r>
            <a:r>
              <a:rPr lang="pt-BR" sz="1700" b="1" dirty="0">
                <a:solidFill>
                  <a:schemeClr val="tx2"/>
                </a:solidFill>
                <a:latin typeface="Calibri" panose="020F0502020204030204" pitchFamily="34" charset="0"/>
              </a:rPr>
              <a:t>749</a:t>
            </a:r>
            <a:r>
              <a:rPr lang="pt-BR" sz="1700" dirty="0">
                <a:solidFill>
                  <a:srgbClr val="000000"/>
                </a:solidFill>
                <a:latin typeface="Calibri" panose="020F0502020204030204" pitchFamily="34" charset="0"/>
              </a:rPr>
              <a:t> servidores inclusos.</a:t>
            </a:r>
            <a:endParaRPr lang="pt-BR" sz="1700" dirty="0">
              <a:effectLst/>
              <a:latin typeface="Calibri" panose="020F0502020204030204" pitchFamily="34" charset="0"/>
              <a:ea typeface="Calibri" panose="020F0502020204030204" pitchFamily="34" charset="0"/>
            </a:endParaRPr>
          </a:p>
        </p:txBody>
      </p:sp>
      <p:pic>
        <p:nvPicPr>
          <p:cNvPr id="61" name="Imagem 60">
            <a:extLst>
              <a:ext uri="{FF2B5EF4-FFF2-40B4-BE49-F238E27FC236}">
                <a16:creationId xmlns:a16="http://schemas.microsoft.com/office/drawing/2014/main" xmlns="" id="{6097048C-FE69-11F3-962F-D34A9CCCD10A}"/>
              </a:ext>
            </a:extLst>
          </p:cNvPr>
          <p:cNvPicPr>
            <a:picLocks noChangeAspect="1"/>
          </p:cNvPicPr>
          <p:nvPr/>
        </p:nvPicPr>
        <p:blipFill rotWithShape="1">
          <a:blip r:embed="rId2">
            <a:extLst>
              <a:ext uri="{28A0092B-C50C-407E-A947-70E740481C1C}">
                <a14:useLocalDpi xmlns:a14="http://schemas.microsoft.com/office/drawing/2010/main" val="0"/>
              </a:ext>
            </a:extLst>
          </a:blip>
          <a:srcRect t="7551" b="3558"/>
          <a:stretch/>
        </p:blipFill>
        <p:spPr bwMode="auto">
          <a:xfrm>
            <a:off x="683568" y="2896474"/>
            <a:ext cx="7953443" cy="364251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72873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ECAB2AEB-CAA8-F309-3838-150AAF35BFBF}"/>
              </a:ext>
            </a:extLst>
          </p:cNvPr>
          <p:cNvSpPr>
            <a:spLocks noGrp="1"/>
          </p:cNvSpPr>
          <p:nvPr>
            <p:ph type="title"/>
          </p:nvPr>
        </p:nvSpPr>
        <p:spPr>
          <a:xfrm>
            <a:off x="433291" y="692696"/>
            <a:ext cx="8229600" cy="759296"/>
          </a:xfrm>
        </p:spPr>
        <p:txBody>
          <a:bodyPr>
            <a:normAutofit/>
          </a:bodyPr>
          <a:lstStyle/>
          <a:p>
            <a:r>
              <a:rPr lang="pt-BR" sz="2500" b="1" dirty="0">
                <a:effectLst/>
                <a:latin typeface="Calibri" panose="020F0502020204030204" pitchFamily="34" charset="0"/>
                <a:ea typeface="Calibri" panose="020F0502020204030204" pitchFamily="34" charset="0"/>
              </a:rPr>
              <a:t>Etapa 4. </a:t>
            </a:r>
            <a:r>
              <a:rPr lang="pt-BR" sz="2500" b="1" dirty="0">
                <a:latin typeface="Calibri" panose="020F0502020204030204" pitchFamily="34" charset="0"/>
                <a:ea typeface="Calibri" panose="020F0502020204030204" pitchFamily="34" charset="0"/>
              </a:rPr>
              <a:t>A</a:t>
            </a:r>
            <a:r>
              <a:rPr lang="pt-BR" sz="2500" b="1" dirty="0">
                <a:effectLst/>
                <a:latin typeface="Calibri" panose="020F0502020204030204" pitchFamily="34" charset="0"/>
                <a:ea typeface="Calibri" panose="020F0502020204030204" pitchFamily="34" charset="0"/>
              </a:rPr>
              <a:t>valiação das chefias</a:t>
            </a:r>
            <a:endParaRPr lang="pt-BR" sz="2500" b="1" dirty="0">
              <a:latin typeface="Calibri" panose="020F0502020204030204" pitchFamily="34" charset="0"/>
            </a:endParaRPr>
          </a:p>
        </p:txBody>
      </p:sp>
      <p:sp>
        <p:nvSpPr>
          <p:cNvPr id="5" name="Espaço Reservado para Conteúdo 2">
            <a:extLst>
              <a:ext uri="{FF2B5EF4-FFF2-40B4-BE49-F238E27FC236}">
                <a16:creationId xmlns:a16="http://schemas.microsoft.com/office/drawing/2014/main" xmlns="" id="{6C5025B4-646B-DCF8-0209-F133934AD477}"/>
              </a:ext>
            </a:extLst>
          </p:cNvPr>
          <p:cNvSpPr>
            <a:spLocks noGrp="1"/>
          </p:cNvSpPr>
          <p:nvPr>
            <p:ph idx="1"/>
          </p:nvPr>
        </p:nvSpPr>
        <p:spPr>
          <a:xfrm>
            <a:off x="433291" y="1462269"/>
            <a:ext cx="6803005" cy="1684784"/>
          </a:xfrm>
        </p:spPr>
        <p:txBody>
          <a:bodyPr>
            <a:noAutofit/>
          </a:bodyPr>
          <a:lstStyle/>
          <a:p>
            <a:pPr algn="just">
              <a:lnSpc>
                <a:spcPct val="107000"/>
              </a:lnSpc>
              <a:spcBef>
                <a:spcPts val="600"/>
              </a:spcBef>
              <a:spcAft>
                <a:spcPts val="600"/>
              </a:spcAft>
              <a:tabLst>
                <a:tab pos="1021080" algn="l"/>
              </a:tabLst>
            </a:pPr>
            <a:r>
              <a:rPr lang="pt-BR" sz="1700" dirty="0">
                <a:effectLst/>
                <a:latin typeface="Calibri" panose="020F0502020204030204" pitchFamily="34" charset="0"/>
                <a:ea typeface="Calibri" panose="020F0502020204030204" pitchFamily="34" charset="0"/>
              </a:rPr>
              <a:t>Nesta 4º etapa, </a:t>
            </a:r>
            <a:r>
              <a:rPr lang="pt-BR" sz="1800" dirty="0">
                <a:effectLst/>
                <a:latin typeface="Calibri" panose="020F0502020204030204" pitchFamily="34" charset="0"/>
                <a:ea typeface="Calibri" panose="020F0502020204030204" pitchFamily="34" charset="0"/>
              </a:rPr>
              <a:t>a chefia deve realizar a avaliação de seu subordinado, levando em conta o quadro de evidências para cada critério. </a:t>
            </a:r>
          </a:p>
          <a:p>
            <a:pPr algn="just">
              <a:lnSpc>
                <a:spcPct val="107000"/>
              </a:lnSpc>
              <a:spcBef>
                <a:spcPts val="600"/>
              </a:spcBef>
              <a:spcAft>
                <a:spcPts val="600"/>
              </a:spcAft>
              <a:tabLst>
                <a:tab pos="1021080" algn="l"/>
              </a:tabLst>
            </a:pPr>
            <a:r>
              <a:rPr lang="pt-BR" sz="1800" dirty="0">
                <a:effectLst/>
                <a:latin typeface="Calibri" panose="020F0502020204030204" pitchFamily="34" charset="0"/>
                <a:ea typeface="Calibri" panose="020F0502020204030204" pitchFamily="34" charset="0"/>
              </a:rPr>
              <a:t>Formulários de avaliação revisados, com inclusão da análise na progressão vertical.</a:t>
            </a:r>
          </a:p>
          <a:p>
            <a:pPr algn="just">
              <a:lnSpc>
                <a:spcPct val="107000"/>
              </a:lnSpc>
              <a:spcBef>
                <a:spcPts val="600"/>
              </a:spcBef>
              <a:spcAft>
                <a:spcPts val="600"/>
              </a:spcAft>
              <a:tabLst>
                <a:tab pos="1021080" algn="l"/>
              </a:tabLst>
            </a:pPr>
            <a:r>
              <a:rPr lang="pt-BR" sz="1800" dirty="0">
                <a:effectLst/>
                <a:latin typeface="Calibri" panose="020F0502020204030204" pitchFamily="34" charset="0"/>
                <a:ea typeface="Calibri" panose="020F0502020204030204" pitchFamily="34" charset="0"/>
              </a:rPr>
              <a:t>Nota </a:t>
            </a:r>
            <a:r>
              <a:rPr lang="pt-BR" sz="1800" dirty="0">
                <a:latin typeface="Calibri" panose="020F0502020204030204" pitchFamily="34" charset="0"/>
                <a:ea typeface="Calibri" panose="020F0502020204030204" pitchFamily="34" charset="0"/>
              </a:rPr>
              <a:t>nos quesitos </a:t>
            </a:r>
            <a:r>
              <a:rPr lang="pt-BR" sz="1800" dirty="0">
                <a:effectLst/>
                <a:latin typeface="Calibri" panose="020F0502020204030204" pitchFamily="34" charset="0"/>
                <a:ea typeface="Calibri" panose="020F0502020204030204" pitchFamily="34" charset="0"/>
              </a:rPr>
              <a:t>+ espaço específico para fundamentação</a:t>
            </a:r>
            <a:endParaRPr lang="pt-BR" sz="17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15276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ECAB2AEB-CAA8-F309-3838-150AAF35BFBF}"/>
              </a:ext>
            </a:extLst>
          </p:cNvPr>
          <p:cNvSpPr>
            <a:spLocks noGrp="1"/>
          </p:cNvSpPr>
          <p:nvPr>
            <p:ph type="title"/>
          </p:nvPr>
        </p:nvSpPr>
        <p:spPr>
          <a:xfrm>
            <a:off x="433291" y="692696"/>
            <a:ext cx="8229600" cy="759296"/>
          </a:xfrm>
        </p:spPr>
        <p:txBody>
          <a:bodyPr>
            <a:normAutofit/>
          </a:bodyPr>
          <a:lstStyle/>
          <a:p>
            <a:r>
              <a:rPr lang="pt-BR" sz="2500" b="1" dirty="0">
                <a:effectLst/>
                <a:latin typeface="Calibri" panose="020F0502020204030204" pitchFamily="34" charset="0"/>
                <a:ea typeface="Calibri" panose="020F0502020204030204" pitchFamily="34" charset="0"/>
              </a:rPr>
              <a:t>Etapa 5. </a:t>
            </a:r>
            <a:r>
              <a:rPr lang="pt-BR" sz="2500" b="1" dirty="0">
                <a:latin typeface="Calibri" panose="020F0502020204030204" pitchFamily="34" charset="0"/>
                <a:ea typeface="Calibri" panose="020F0502020204030204" pitchFamily="34" charset="0"/>
              </a:rPr>
              <a:t>Comissão de Avaliação – análise e cômputo das notas</a:t>
            </a:r>
            <a:endParaRPr lang="pt-BR" sz="2500" b="1" dirty="0">
              <a:latin typeface="Calibri" panose="020F0502020204030204" pitchFamily="34" charset="0"/>
            </a:endParaRPr>
          </a:p>
        </p:txBody>
      </p:sp>
      <p:sp>
        <p:nvSpPr>
          <p:cNvPr id="5" name="Espaço Reservado para Conteúdo 2">
            <a:extLst>
              <a:ext uri="{FF2B5EF4-FFF2-40B4-BE49-F238E27FC236}">
                <a16:creationId xmlns:a16="http://schemas.microsoft.com/office/drawing/2014/main" xmlns="" id="{6C5025B4-646B-DCF8-0209-F133934AD477}"/>
              </a:ext>
            </a:extLst>
          </p:cNvPr>
          <p:cNvSpPr>
            <a:spLocks noGrp="1"/>
          </p:cNvSpPr>
          <p:nvPr>
            <p:ph idx="1"/>
          </p:nvPr>
        </p:nvSpPr>
        <p:spPr>
          <a:xfrm>
            <a:off x="433291" y="1462269"/>
            <a:ext cx="6803005" cy="1684784"/>
          </a:xfrm>
        </p:spPr>
        <p:txBody>
          <a:bodyPr>
            <a:noAutofit/>
          </a:bodyPr>
          <a:lstStyle/>
          <a:p>
            <a:pPr algn="just">
              <a:lnSpc>
                <a:spcPct val="107000"/>
              </a:lnSpc>
              <a:spcBef>
                <a:spcPts val="600"/>
              </a:spcBef>
              <a:spcAft>
                <a:spcPts val="600"/>
              </a:spcAft>
              <a:tabLst>
                <a:tab pos="1021080" algn="l"/>
              </a:tabLst>
            </a:pPr>
            <a:r>
              <a:rPr lang="pt-BR" sz="1800" dirty="0">
                <a:effectLst/>
                <a:latin typeface="Calibri" panose="020F0502020204030204" pitchFamily="34" charset="0"/>
                <a:ea typeface="Calibri" panose="020F0502020204030204" pitchFamily="34" charset="0"/>
              </a:rPr>
              <a:t>Nesta 5º etapa, a Comissão de Avaliação deve analisar a autoavaliação do servidor vis a vis o parecer da chefia, com o objetivo de definir uma nota, de 0 a 10, para cada critério. </a:t>
            </a:r>
          </a:p>
          <a:p>
            <a:pPr algn="just">
              <a:lnSpc>
                <a:spcPct val="107000"/>
              </a:lnSpc>
              <a:spcBef>
                <a:spcPts val="600"/>
              </a:spcBef>
              <a:spcAft>
                <a:spcPts val="600"/>
              </a:spcAft>
              <a:tabLst>
                <a:tab pos="1021080" algn="l"/>
              </a:tabLst>
            </a:pPr>
            <a:r>
              <a:rPr lang="pt-BR" sz="1800" dirty="0">
                <a:effectLst/>
                <a:latin typeface="Calibri" panose="020F0502020204030204" pitchFamily="34" charset="0"/>
                <a:ea typeface="Calibri" panose="020F0502020204030204" pitchFamily="34" charset="0"/>
              </a:rPr>
              <a:t>A Nota Final do servidor PAEPE deverá ser calculada por uma média ponderada:</a:t>
            </a:r>
          </a:p>
        </p:txBody>
      </p:sp>
      <mc:AlternateContent xmlns:mc="http://schemas.openxmlformats.org/markup-compatibility/2006">
        <mc:Choice xmlns:a14="http://schemas.microsoft.com/office/drawing/2010/main" Requires="a14">
          <p:sp>
            <p:nvSpPr>
              <p:cNvPr id="3" name="CaixaDeTexto 2">
                <a:extLst>
                  <a:ext uri="{FF2B5EF4-FFF2-40B4-BE49-F238E27FC236}">
                    <a16:creationId xmlns:a16="http://schemas.microsoft.com/office/drawing/2014/main" xmlns="" id="{22444ABE-20A2-DB15-C6ED-B33C0B598373}"/>
                  </a:ext>
                </a:extLst>
              </p:cNvPr>
              <p:cNvSpPr txBox="1"/>
              <p:nvPr/>
            </p:nvSpPr>
            <p:spPr>
              <a:xfrm>
                <a:off x="827584" y="3284984"/>
                <a:ext cx="4752528" cy="540341"/>
              </a:xfrm>
              <a:prstGeom prst="rect">
                <a:avLst/>
              </a:prstGeom>
              <a:noFill/>
            </p:spPr>
            <p:txBody>
              <a:bodyPr wrap="square">
                <a:spAutoFit/>
              </a:bodyPr>
              <a:lstStyle/>
              <a:p>
                <a:pPr>
                  <a:lnSpc>
                    <a:spcPct val="107000"/>
                  </a:lnSpc>
                  <a:spcBef>
                    <a:spcPts val="600"/>
                  </a:spcBef>
                  <a:spcAft>
                    <a:spcPts val="600"/>
                  </a:spcAft>
                </a:pPr>
                <a:r>
                  <a:rPr lang="pt-BR" sz="1200" dirty="0">
                    <a:solidFill>
                      <a:schemeClr val="tx2"/>
                    </a:solidFill>
                    <a:effectLst/>
                    <a:latin typeface="Calibri" panose="020F0502020204030204" pitchFamily="34" charset="0"/>
                    <a:ea typeface="Calibri" panose="020F0502020204030204" pitchFamily="34" charset="0"/>
                  </a:rPr>
                  <a:t> </a:t>
                </a:r>
                <a14:m>
                  <m:oMath xmlns:m="http://schemas.openxmlformats.org/officeDocument/2006/math">
                    <m:r>
                      <a:rPr lang="pt-BR" sz="1200" i="1">
                        <a:solidFill>
                          <a:schemeClr val="tx2"/>
                        </a:solidFill>
                        <a:effectLst/>
                        <a:latin typeface="Cambria Math" panose="02040503050406030204" pitchFamily="18" charset="0"/>
                        <a:ea typeface="Calibri" panose="020F0502020204030204" pitchFamily="34" charset="0"/>
                      </a:rPr>
                      <m:t>𝑁𝑜𝑡𝑎</m:t>
                    </m:r>
                    <m:r>
                      <a:rPr lang="pt-BR" sz="1200" i="1">
                        <a:solidFill>
                          <a:schemeClr val="tx2"/>
                        </a:solidFill>
                        <a:effectLst/>
                        <a:latin typeface="Cambria Math" panose="02040503050406030204" pitchFamily="18" charset="0"/>
                        <a:ea typeface="Calibri" panose="020F0502020204030204" pitchFamily="34" charset="0"/>
                      </a:rPr>
                      <m:t> </m:t>
                    </m:r>
                    <m:r>
                      <a:rPr lang="pt-BR" sz="1200" i="1">
                        <a:solidFill>
                          <a:schemeClr val="tx2"/>
                        </a:solidFill>
                        <a:effectLst/>
                        <a:latin typeface="Cambria Math" panose="02040503050406030204" pitchFamily="18" charset="0"/>
                        <a:ea typeface="Calibri" panose="020F0502020204030204" pitchFamily="34" charset="0"/>
                      </a:rPr>
                      <m:t>𝐹𝑖𝑛𝑎𝑙</m:t>
                    </m:r>
                    <m:r>
                      <a:rPr lang="pt-BR" sz="1200" i="1">
                        <a:solidFill>
                          <a:schemeClr val="tx2"/>
                        </a:solidFill>
                        <a:effectLst/>
                        <a:latin typeface="Cambria Math" panose="02040503050406030204" pitchFamily="18" charset="0"/>
                        <a:ea typeface="Calibri" panose="020F0502020204030204" pitchFamily="34" charset="0"/>
                      </a:rPr>
                      <m:t>= </m:t>
                    </m:r>
                    <m:f>
                      <m:f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fPr>
                      <m:num>
                        <m:d>
                          <m:d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dPr>
                          <m:e>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1</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𝑁𝑇</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1</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2</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𝑁𝑇</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2</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3</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𝑁𝑇</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3</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𝑛</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𝑁𝑇</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𝑛</m:t>
                                </m:r>
                              </m:sub>
                            </m:sSub>
                          </m:e>
                        </m:d>
                      </m:num>
                      <m:den>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1</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2</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3</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sSub>
                          <m:sSubPr>
                            <m:ctrlP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ctrlPr>
                          </m:sSubPr>
                          <m:e>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𝑃</m:t>
                            </m:r>
                          </m:e>
                          <m: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10</m:t>
                            </m:r>
                          </m:sub>
                        </m:sSub>
                        <m:r>
                          <a:rPr lang="pt-BR" sz="1800" i="1">
                            <a:solidFill>
                              <a:schemeClr val="tx2"/>
                            </a:solidFill>
                            <a:effectLst/>
                            <a:latin typeface="Cambria Math" panose="02040503050406030204" pitchFamily="18" charset="0"/>
                            <a:ea typeface="Cambria Math" panose="02040503050406030204" pitchFamily="18" charset="0"/>
                            <a:cs typeface="Cambria Math" panose="02040503050406030204" pitchFamily="18" charset="0"/>
                          </a:rPr>
                          <m:t>)</m:t>
                        </m:r>
                      </m:den>
                    </m:f>
                  </m:oMath>
                </a14:m>
                <a:endParaRPr lang="pt-BR" sz="1200" dirty="0">
                  <a:solidFill>
                    <a:schemeClr val="tx2"/>
                  </a:solidFill>
                  <a:effectLst/>
                  <a:latin typeface="Calibri" panose="020F0502020204030204" pitchFamily="34" charset="0"/>
                  <a:ea typeface="Calibri" panose="020F0502020204030204" pitchFamily="34" charset="0"/>
                </a:endParaRPr>
              </a:p>
            </p:txBody>
          </p:sp>
        </mc:Choice>
        <mc:Fallback>
          <p:sp>
            <p:nvSpPr>
              <p:cNvPr id="3" name="CaixaDeTexto 2">
                <a:extLst>
                  <a:ext uri="{FF2B5EF4-FFF2-40B4-BE49-F238E27FC236}">
                    <a16:creationId xmlns:a16="http://schemas.microsoft.com/office/drawing/2014/main" xmlns:a14="http://schemas.microsoft.com/office/drawing/2010/main" xmlns="" id="{22444ABE-20A2-DB15-C6ED-B33C0B598373}"/>
                  </a:ext>
                </a:extLst>
              </p:cNvPr>
              <p:cNvSpPr txBox="1">
                <a:spLocks noRot="1" noChangeAspect="1" noMove="1" noResize="1" noEditPoints="1" noAdjustHandles="1" noChangeArrowheads="1" noChangeShapeType="1" noTextEdit="1"/>
              </p:cNvSpPr>
              <p:nvPr/>
            </p:nvSpPr>
            <p:spPr>
              <a:xfrm>
                <a:off x="827584" y="3284984"/>
                <a:ext cx="4752528" cy="540341"/>
              </a:xfrm>
              <a:prstGeom prst="rect">
                <a:avLst/>
              </a:prstGeom>
              <a:blipFill rotWithShape="0">
                <a:blip r:embed="rId2"/>
                <a:stretch>
                  <a:fillRect b="-4494"/>
                </a:stretch>
              </a:blipFill>
            </p:spPr>
            <p:txBody>
              <a:bodyPr/>
              <a:lstStyle/>
              <a:p>
                <a:r>
                  <a:rPr lang="pt-BR">
                    <a:noFill/>
                  </a:rPr>
                  <a:t> </a:t>
                </a:r>
              </a:p>
            </p:txBody>
          </p:sp>
        </mc:Fallback>
      </mc:AlternateContent>
      <p:pic>
        <p:nvPicPr>
          <p:cNvPr id="6" name="Imagem 5">
            <a:extLst>
              <a:ext uri="{FF2B5EF4-FFF2-40B4-BE49-F238E27FC236}">
                <a16:creationId xmlns:a16="http://schemas.microsoft.com/office/drawing/2014/main" xmlns="" id="{E590396A-CF00-26F4-D6DD-A1167B8BC09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3568" y="4463035"/>
            <a:ext cx="4430288" cy="2005338"/>
          </a:xfrm>
          <a:prstGeom prst="rect">
            <a:avLst/>
          </a:prstGeom>
          <a:noFill/>
          <a:ln>
            <a:noFill/>
          </a:ln>
        </p:spPr>
      </p:pic>
      <p:sp>
        <p:nvSpPr>
          <p:cNvPr id="7" name="CaixaDeTexto 6">
            <a:extLst>
              <a:ext uri="{FF2B5EF4-FFF2-40B4-BE49-F238E27FC236}">
                <a16:creationId xmlns:a16="http://schemas.microsoft.com/office/drawing/2014/main" xmlns="" id="{F9B46BDC-23A2-43E7-F926-35FD4A5EE209}"/>
              </a:ext>
            </a:extLst>
          </p:cNvPr>
          <p:cNvSpPr txBox="1"/>
          <p:nvPr/>
        </p:nvSpPr>
        <p:spPr>
          <a:xfrm>
            <a:off x="611560" y="4124481"/>
            <a:ext cx="1872208" cy="338554"/>
          </a:xfrm>
          <a:prstGeom prst="rect">
            <a:avLst/>
          </a:prstGeom>
          <a:noFill/>
        </p:spPr>
        <p:txBody>
          <a:bodyPr wrap="square" rtlCol="0">
            <a:spAutoFit/>
          </a:bodyPr>
          <a:lstStyle/>
          <a:p>
            <a:r>
              <a:rPr lang="pt-BR" sz="1600" b="1" dirty="0">
                <a:solidFill>
                  <a:schemeClr val="tx2"/>
                </a:solidFill>
                <a:latin typeface="Calibri" panose="020F0502020204030204" pitchFamily="34" charset="0"/>
                <a:cs typeface="Calibri" panose="020F0502020204030204" pitchFamily="34" charset="0"/>
              </a:rPr>
              <a:t>Exemplo</a:t>
            </a:r>
          </a:p>
        </p:txBody>
      </p:sp>
    </p:spTree>
    <p:extLst>
      <p:ext uri="{BB962C8B-B14F-4D97-AF65-F5344CB8AC3E}">
        <p14:creationId xmlns:p14="http://schemas.microsoft.com/office/powerpoint/2010/main" val="1847779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ta: para a Direita 3">
            <a:extLst>
              <a:ext uri="{FF2B5EF4-FFF2-40B4-BE49-F238E27FC236}">
                <a16:creationId xmlns:a16="http://schemas.microsoft.com/office/drawing/2014/main" xmlns="" id="{AF1A80CA-55F4-1B57-D09C-49A0A73CBC5E}"/>
              </a:ext>
            </a:extLst>
          </p:cNvPr>
          <p:cNvSpPr/>
          <p:nvPr/>
        </p:nvSpPr>
        <p:spPr>
          <a:xfrm>
            <a:off x="640815" y="908720"/>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xmlns="" id="{716DA18D-DF28-1096-5DD9-8AF390ADDDD5}"/>
              </a:ext>
            </a:extLst>
          </p:cNvPr>
          <p:cNvSpPr txBox="1"/>
          <p:nvPr/>
        </p:nvSpPr>
        <p:spPr>
          <a:xfrm>
            <a:off x="1187624" y="831776"/>
            <a:ext cx="4536504"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Encaminhamento</a:t>
            </a:r>
          </a:p>
        </p:txBody>
      </p:sp>
      <p:sp>
        <p:nvSpPr>
          <p:cNvPr id="10" name="Retângulo: Cantos Arredondados 9">
            <a:extLst>
              <a:ext uri="{FF2B5EF4-FFF2-40B4-BE49-F238E27FC236}">
                <a16:creationId xmlns:a16="http://schemas.microsoft.com/office/drawing/2014/main" xmlns="" id="{DCFDCFC5-2660-8102-11F2-C3F9A1EDA7F9}"/>
              </a:ext>
            </a:extLst>
          </p:cNvPr>
          <p:cNvSpPr/>
          <p:nvPr/>
        </p:nvSpPr>
        <p:spPr>
          <a:xfrm>
            <a:off x="394153" y="1700808"/>
            <a:ext cx="1718344" cy="2389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Calibri" panose="020F0502020204030204" pitchFamily="34" charset="0"/>
                <a:cs typeface="Calibri" panose="020F0502020204030204" pitchFamily="34" charset="0"/>
              </a:rPr>
              <a:t>Comissão de Avaliação preenche a</a:t>
            </a:r>
          </a:p>
          <a:p>
            <a:pPr algn="ctr"/>
            <a:r>
              <a:rPr lang="pt-BR" b="1" dirty="0">
                <a:latin typeface="Calibri" panose="020F0502020204030204" pitchFamily="34" charset="0"/>
                <a:cs typeface="Calibri" panose="020F0502020204030204" pitchFamily="34" charset="0"/>
              </a:rPr>
              <a:t>Ficha C</a:t>
            </a:r>
          </a:p>
        </p:txBody>
      </p:sp>
      <p:sp>
        <p:nvSpPr>
          <p:cNvPr id="13" name="CaixaDeTexto 12">
            <a:extLst>
              <a:ext uri="{FF2B5EF4-FFF2-40B4-BE49-F238E27FC236}">
                <a16:creationId xmlns:a16="http://schemas.microsoft.com/office/drawing/2014/main" xmlns="" id="{B2E6D458-5459-421C-2687-E44874795690}"/>
              </a:ext>
            </a:extLst>
          </p:cNvPr>
          <p:cNvSpPr txBox="1"/>
          <p:nvPr/>
        </p:nvSpPr>
        <p:spPr>
          <a:xfrm>
            <a:off x="6496906" y="2420888"/>
            <a:ext cx="1224136" cy="369332"/>
          </a:xfrm>
          <a:prstGeom prst="rect">
            <a:avLst/>
          </a:prstGeom>
          <a:noFill/>
        </p:spPr>
        <p:txBody>
          <a:bodyPr wrap="square" rtlCol="0">
            <a:spAutoFit/>
          </a:bodyPr>
          <a:lstStyle/>
          <a:p>
            <a:r>
              <a:rPr lang="pt-BR" b="1" dirty="0">
                <a:solidFill>
                  <a:schemeClr val="tx2"/>
                </a:solidFill>
                <a:latin typeface="Calibri" panose="020F0502020204030204" pitchFamily="34" charset="0"/>
                <a:cs typeface="Calibri" panose="020F0502020204030204" pitchFamily="34" charset="0"/>
              </a:rPr>
              <a:t>Ficha C</a:t>
            </a:r>
          </a:p>
        </p:txBody>
      </p:sp>
      <p:sp>
        <p:nvSpPr>
          <p:cNvPr id="2" name="Seta: para a Direita 1">
            <a:extLst>
              <a:ext uri="{FF2B5EF4-FFF2-40B4-BE49-F238E27FC236}">
                <a16:creationId xmlns:a16="http://schemas.microsoft.com/office/drawing/2014/main" xmlns="" id="{0CB10798-112A-8A0C-91D1-E0E72BA1BEDB}"/>
              </a:ext>
            </a:extLst>
          </p:cNvPr>
          <p:cNvSpPr/>
          <p:nvPr/>
        </p:nvSpPr>
        <p:spPr>
          <a:xfrm>
            <a:off x="2292600" y="1887292"/>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Retângulo: Cantos Arredondados 2">
            <a:extLst>
              <a:ext uri="{FF2B5EF4-FFF2-40B4-BE49-F238E27FC236}">
                <a16:creationId xmlns:a16="http://schemas.microsoft.com/office/drawing/2014/main" xmlns="" id="{A4877555-F00A-92D5-B42B-C734E2F512ED}"/>
              </a:ext>
            </a:extLst>
          </p:cNvPr>
          <p:cNvSpPr/>
          <p:nvPr/>
        </p:nvSpPr>
        <p:spPr>
          <a:xfrm>
            <a:off x="2976759" y="1556792"/>
            <a:ext cx="209946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Calibri" panose="020F0502020204030204" pitchFamily="34" charset="0"/>
                <a:cs typeface="Calibri" panose="020F0502020204030204" pitchFamily="34" charset="0"/>
              </a:rPr>
              <a:t>Comitê de Acompanhamento</a:t>
            </a:r>
          </a:p>
        </p:txBody>
      </p:sp>
      <p:sp>
        <p:nvSpPr>
          <p:cNvPr id="6" name="Seta: para a Direita 5">
            <a:extLst>
              <a:ext uri="{FF2B5EF4-FFF2-40B4-BE49-F238E27FC236}">
                <a16:creationId xmlns:a16="http://schemas.microsoft.com/office/drawing/2014/main" xmlns="" id="{042D0379-1CB5-3F8A-11DE-6A2B0F78C1A9}"/>
              </a:ext>
            </a:extLst>
          </p:cNvPr>
          <p:cNvSpPr/>
          <p:nvPr/>
        </p:nvSpPr>
        <p:spPr>
          <a:xfrm>
            <a:off x="2292600" y="3338762"/>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tângulo: Cantos Arredondados 6">
            <a:extLst>
              <a:ext uri="{FF2B5EF4-FFF2-40B4-BE49-F238E27FC236}">
                <a16:creationId xmlns:a16="http://schemas.microsoft.com/office/drawing/2014/main" xmlns="" id="{69349255-3A44-1214-4C40-F9958D757587}"/>
              </a:ext>
            </a:extLst>
          </p:cNvPr>
          <p:cNvSpPr/>
          <p:nvPr/>
        </p:nvSpPr>
        <p:spPr>
          <a:xfrm>
            <a:off x="2976759" y="3226687"/>
            <a:ext cx="209946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Calibri" panose="020F0502020204030204" pitchFamily="34" charset="0"/>
                <a:cs typeface="Calibri" panose="020F0502020204030204" pitchFamily="34" charset="0"/>
              </a:rPr>
              <a:t>Congregação/</a:t>
            </a:r>
          </a:p>
          <a:p>
            <a:pPr algn="ctr"/>
            <a:r>
              <a:rPr lang="pt-BR" sz="1600" dirty="0">
                <a:latin typeface="Calibri" panose="020F0502020204030204" pitchFamily="34" charset="0"/>
                <a:cs typeface="Calibri" panose="020F0502020204030204" pitchFamily="34" charset="0"/>
              </a:rPr>
              <a:t>Instância Equivalente</a:t>
            </a:r>
          </a:p>
        </p:txBody>
      </p:sp>
      <p:pic>
        <p:nvPicPr>
          <p:cNvPr id="8" name="Imagem 7">
            <a:extLst>
              <a:ext uri="{FF2B5EF4-FFF2-40B4-BE49-F238E27FC236}">
                <a16:creationId xmlns:a16="http://schemas.microsoft.com/office/drawing/2014/main" xmlns="" id="{5C59899E-A204-30B4-6DE5-8E732EB5B0BA}"/>
              </a:ext>
            </a:extLst>
          </p:cNvPr>
          <p:cNvPicPr>
            <a:picLocks noChangeAspect="1"/>
          </p:cNvPicPr>
          <p:nvPr/>
        </p:nvPicPr>
        <p:blipFill>
          <a:blip r:embed="rId2"/>
          <a:stretch>
            <a:fillRect/>
          </a:stretch>
        </p:blipFill>
        <p:spPr>
          <a:xfrm>
            <a:off x="5256326" y="2888749"/>
            <a:ext cx="3705296" cy="3783029"/>
          </a:xfrm>
          <a:prstGeom prst="rect">
            <a:avLst/>
          </a:prstGeom>
        </p:spPr>
      </p:pic>
    </p:spTree>
    <p:extLst>
      <p:ext uri="{BB962C8B-B14F-4D97-AF65-F5344CB8AC3E}">
        <p14:creationId xmlns:p14="http://schemas.microsoft.com/office/powerpoint/2010/main" val="421219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5D279B8D-AE17-45B9-9787-8669A75246A9}"/>
              </a:ext>
            </a:extLst>
          </p:cNvPr>
          <p:cNvSpPr>
            <a:spLocks noGrp="1"/>
          </p:cNvSpPr>
          <p:nvPr>
            <p:ph idx="1"/>
          </p:nvPr>
        </p:nvSpPr>
        <p:spPr>
          <a:xfrm>
            <a:off x="523871" y="1596602"/>
            <a:ext cx="8229600" cy="2664296"/>
          </a:xfrm>
        </p:spPr>
        <p:txBody>
          <a:bodyPr>
            <a:normAutofit fontScale="92500" lnSpcReduction="20000"/>
          </a:bodyPr>
          <a:lstStyle/>
          <a:p>
            <a:pPr marL="457200" indent="-457200">
              <a:spcBef>
                <a:spcPts val="1200"/>
              </a:spcBef>
              <a:spcAft>
                <a:spcPts val="1200"/>
              </a:spcAft>
              <a:buClr>
                <a:schemeClr val="tx2"/>
              </a:buClr>
              <a:buSzPct val="100000"/>
              <a:buFont typeface="+mj-lt"/>
              <a:buAutoNum type="alphaUcPeriod"/>
            </a:pPr>
            <a:r>
              <a:rPr lang="pt-BR" sz="2200" b="1" dirty="0">
                <a:solidFill>
                  <a:schemeClr val="tx2"/>
                </a:solidFill>
                <a:latin typeface="Calibri" panose="020F0502020204030204" pitchFamily="34" charset="0"/>
                <a:cs typeface="Calibri" panose="020F0502020204030204" pitchFamily="34" charset="0"/>
              </a:rPr>
              <a:t>Resultados da Progressão 2022 </a:t>
            </a:r>
          </a:p>
          <a:p>
            <a:pPr marL="457200" indent="-457200">
              <a:spcBef>
                <a:spcPts val="1200"/>
              </a:spcBef>
              <a:spcAft>
                <a:spcPts val="1200"/>
              </a:spcAft>
              <a:buClr>
                <a:schemeClr val="tx2"/>
              </a:buClr>
              <a:buSzPct val="100000"/>
              <a:buFont typeface="+mj-lt"/>
              <a:buAutoNum type="alphaUcPeriod"/>
            </a:pPr>
            <a:r>
              <a:rPr lang="pt-BR" sz="2200" b="1" dirty="0">
                <a:solidFill>
                  <a:schemeClr val="tx2"/>
                </a:solidFill>
                <a:latin typeface="Calibri" panose="020F0502020204030204" pitchFamily="34" charset="0"/>
                <a:cs typeface="Calibri" panose="020F0502020204030204" pitchFamily="34" charset="0"/>
              </a:rPr>
              <a:t>Comitê para Revisão do Processo de Progressão</a:t>
            </a:r>
          </a:p>
          <a:p>
            <a:pPr marL="457200" indent="-457200">
              <a:spcBef>
                <a:spcPts val="1200"/>
              </a:spcBef>
              <a:spcAft>
                <a:spcPts val="1200"/>
              </a:spcAft>
              <a:buClr>
                <a:schemeClr val="tx2"/>
              </a:buClr>
              <a:buSzPct val="100000"/>
              <a:buFont typeface="+mj-lt"/>
              <a:buAutoNum type="alphaUcPeriod"/>
            </a:pPr>
            <a:r>
              <a:rPr lang="pt-BR" sz="2200" b="1" dirty="0">
                <a:solidFill>
                  <a:schemeClr val="tx2"/>
                </a:solidFill>
                <a:latin typeface="Calibri" panose="020F0502020204030204" pitchFamily="34" charset="0"/>
                <a:cs typeface="Calibri" panose="020F0502020204030204" pitchFamily="34" charset="0"/>
              </a:rPr>
              <a:t>Quadro geral das propostas de aperfeiçoamento</a:t>
            </a:r>
          </a:p>
          <a:p>
            <a:pPr marL="457200" indent="-457200">
              <a:spcBef>
                <a:spcPts val="1200"/>
              </a:spcBef>
              <a:spcAft>
                <a:spcPts val="1200"/>
              </a:spcAft>
              <a:buClr>
                <a:schemeClr val="tx2"/>
              </a:buClr>
              <a:buSzPct val="100000"/>
              <a:buFont typeface="+mj-lt"/>
              <a:buAutoNum type="alphaUcPeriod"/>
            </a:pPr>
            <a:r>
              <a:rPr lang="pt-BR" sz="2200" b="1" dirty="0">
                <a:solidFill>
                  <a:schemeClr val="tx2"/>
                </a:solidFill>
                <a:latin typeface="Calibri" panose="020F0502020204030204" pitchFamily="34" charset="0"/>
                <a:cs typeface="Calibri" panose="020F0502020204030204" pitchFamily="34" charset="0"/>
              </a:rPr>
              <a:t>Medidas de aperfeiçoamento</a:t>
            </a:r>
          </a:p>
          <a:p>
            <a:pPr marL="457200" indent="-457200">
              <a:spcBef>
                <a:spcPts val="1200"/>
              </a:spcBef>
              <a:spcAft>
                <a:spcPts val="1200"/>
              </a:spcAft>
              <a:buClr>
                <a:schemeClr val="tx2"/>
              </a:buClr>
              <a:buSzPct val="100000"/>
              <a:buFont typeface="+mj-lt"/>
              <a:buAutoNum type="alphaUcPeriod"/>
            </a:pPr>
            <a:r>
              <a:rPr lang="pt-BR" sz="2200" b="1" dirty="0">
                <a:solidFill>
                  <a:schemeClr val="tx2"/>
                </a:solidFill>
                <a:latin typeface="Calibri" panose="020F0502020204030204" pitchFamily="34" charset="0"/>
                <a:cs typeface="Calibri" panose="020F0502020204030204" pitchFamily="34" charset="0"/>
              </a:rPr>
              <a:t>Considerações Finais</a:t>
            </a:r>
          </a:p>
        </p:txBody>
      </p:sp>
      <p:sp>
        <p:nvSpPr>
          <p:cNvPr id="4" name="Rectangle 2">
            <a:extLst>
              <a:ext uri="{FF2B5EF4-FFF2-40B4-BE49-F238E27FC236}">
                <a16:creationId xmlns:a16="http://schemas.microsoft.com/office/drawing/2014/main" xmlns="" id="{6320384C-5F78-4CAF-AC6A-45D7719BC05C}"/>
              </a:ext>
            </a:extLst>
          </p:cNvPr>
          <p:cNvSpPr txBox="1">
            <a:spLocks noChangeArrowheads="1"/>
          </p:cNvSpPr>
          <p:nvPr/>
        </p:nvSpPr>
        <p:spPr>
          <a:xfrm>
            <a:off x="353193" y="801553"/>
            <a:ext cx="8229600" cy="653876"/>
          </a:xfrm>
          <a:prstGeom prst="rect">
            <a:avLst/>
          </a:prstGeom>
        </p:spPr>
        <p:txBody>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fontAlgn="auto">
              <a:spcAft>
                <a:spcPts val="0"/>
              </a:spcAft>
              <a:defRPr/>
            </a:pPr>
            <a:r>
              <a:rPr lang="pt-BR" sz="2800" b="1" dirty="0">
                <a:solidFill>
                  <a:schemeClr val="tx1"/>
                </a:solidFill>
                <a:latin typeface="Calibri" panose="020F0502020204030204" pitchFamily="34" charset="0"/>
                <a:cs typeface="Calibri" panose="020F0502020204030204" pitchFamily="34" charset="0"/>
              </a:rPr>
              <a:t>Estrutura da apresentação</a:t>
            </a:r>
          </a:p>
        </p:txBody>
      </p:sp>
      <p:pic>
        <p:nvPicPr>
          <p:cNvPr id="2" name="Picture 2" descr="Monitoramento, Avaliação e Controle – SCGE">
            <a:extLst>
              <a:ext uri="{FF2B5EF4-FFF2-40B4-BE49-F238E27FC236}">
                <a16:creationId xmlns:a16="http://schemas.microsoft.com/office/drawing/2014/main" xmlns="" id="{9D109A3D-3FA6-2D96-843D-FCBBDC9BD8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149080"/>
            <a:ext cx="2381272" cy="2381272"/>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m 6">
            <a:extLst>
              <a:ext uri="{FF2B5EF4-FFF2-40B4-BE49-F238E27FC236}">
                <a16:creationId xmlns:a16="http://schemas.microsoft.com/office/drawing/2014/main" xmlns="" id="{0C43406A-DDCF-909D-DEA5-AA41BA8F7C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92385" y="714867"/>
            <a:ext cx="790408" cy="827247"/>
          </a:xfrm>
          <a:prstGeom prst="rect">
            <a:avLst/>
          </a:prstGeom>
        </p:spPr>
      </p:pic>
    </p:spTree>
    <p:extLst>
      <p:ext uri="{BB962C8B-B14F-4D97-AF65-F5344CB8AC3E}">
        <p14:creationId xmlns:p14="http://schemas.microsoft.com/office/powerpoint/2010/main" val="1404624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2">
            <a:extLst>
              <a:ext uri="{FF2B5EF4-FFF2-40B4-BE49-F238E27FC236}">
                <a16:creationId xmlns:a16="http://schemas.microsoft.com/office/drawing/2014/main" xmlns="" id="{6C5025B4-646B-DCF8-0209-F133934AD477}"/>
              </a:ext>
            </a:extLst>
          </p:cNvPr>
          <p:cNvSpPr>
            <a:spLocks noGrp="1"/>
          </p:cNvSpPr>
          <p:nvPr>
            <p:ph idx="1"/>
          </p:nvPr>
        </p:nvSpPr>
        <p:spPr>
          <a:xfrm>
            <a:off x="395536" y="1700808"/>
            <a:ext cx="7595093" cy="2542795"/>
          </a:xfrm>
        </p:spPr>
        <p:txBody>
          <a:bodyPr>
            <a:noAutofit/>
          </a:bodyPr>
          <a:lstStyle/>
          <a:p>
            <a:pPr algn="just">
              <a:lnSpc>
                <a:spcPct val="107000"/>
              </a:lnSpc>
              <a:spcBef>
                <a:spcPts val="600"/>
              </a:spcBef>
              <a:spcAft>
                <a:spcPts val="600"/>
              </a:spcAft>
              <a:tabLst>
                <a:tab pos="801370" algn="l"/>
              </a:tabLst>
            </a:pPr>
            <a:r>
              <a:rPr lang="pt-BR" sz="1800" dirty="0">
                <a:effectLst/>
                <a:latin typeface="Calibri" panose="020F0502020204030204" pitchFamily="34" charset="0"/>
                <a:ea typeface="Calibri" panose="020F0502020204030204" pitchFamily="34" charset="0"/>
              </a:rPr>
              <a:t>Nesta 6º etapa, Nesta etapa, a Congregação/Instância Equivalente deve:</a:t>
            </a:r>
          </a:p>
          <a:p>
            <a:pPr marL="539750" lvl="0" indent="-182563" algn="just">
              <a:lnSpc>
                <a:spcPct val="107000"/>
              </a:lnSpc>
              <a:spcBef>
                <a:spcPts val="600"/>
              </a:spcBef>
              <a:spcAft>
                <a:spcPts val="800"/>
              </a:spcAft>
              <a:buFont typeface="+mj-lt"/>
              <a:buAutoNum type="alphaLcParenR"/>
              <a:tabLst>
                <a:tab pos="801370" algn="l"/>
              </a:tabLst>
            </a:pPr>
            <a:r>
              <a:rPr lang="pt-BR" sz="1800" u="none" strike="noStrike" dirty="0">
                <a:effectLst/>
                <a:latin typeface="Calibri" panose="020F0502020204030204" pitchFamily="34" charset="0"/>
                <a:ea typeface="Calibri" panose="020F0502020204030204" pitchFamily="34" charset="0"/>
              </a:rPr>
              <a:t> Homologar as listas classificatórias, com a indicação dos contemplados;</a:t>
            </a:r>
          </a:p>
          <a:p>
            <a:pPr marL="539750" lvl="0" indent="-182563" algn="just">
              <a:lnSpc>
                <a:spcPct val="107000"/>
              </a:lnSpc>
              <a:spcAft>
                <a:spcPts val="800"/>
              </a:spcAft>
              <a:buFont typeface="+mj-lt"/>
              <a:buAutoNum type="alphaLcParenR"/>
              <a:tabLst>
                <a:tab pos="801370" algn="l"/>
              </a:tabLst>
            </a:pPr>
            <a:r>
              <a:rPr lang="pt-BR" sz="1800" u="none" strike="noStrike" dirty="0">
                <a:effectLst/>
                <a:latin typeface="Calibri" panose="020F0502020204030204" pitchFamily="34" charset="0"/>
                <a:ea typeface="Calibri" panose="020F0502020204030204" pitchFamily="34" charset="0"/>
              </a:rPr>
              <a:t> Apresentar a quantidade de servidores contemplados em cada lista; </a:t>
            </a:r>
          </a:p>
          <a:p>
            <a:pPr marL="539750" lvl="0" indent="-182563" algn="just">
              <a:lnSpc>
                <a:spcPct val="107000"/>
              </a:lnSpc>
              <a:spcAft>
                <a:spcPts val="800"/>
              </a:spcAft>
              <a:buFont typeface="+mj-lt"/>
              <a:buAutoNum type="alphaLcParenR"/>
              <a:tabLst>
                <a:tab pos="801370" algn="l"/>
              </a:tabLst>
            </a:pPr>
            <a:r>
              <a:rPr lang="pt-BR" sz="1800" u="none" strike="noStrike" dirty="0">
                <a:effectLst/>
                <a:latin typeface="Calibri" panose="020F0502020204030204" pitchFamily="34" charset="0"/>
                <a:ea typeface="Calibri" panose="020F0502020204030204" pitchFamily="34" charset="0"/>
              </a:rPr>
              <a:t> Indicar se houve saldo financeiro não utilizado;</a:t>
            </a:r>
          </a:p>
          <a:p>
            <a:pPr marL="539750" lvl="0" indent="-182563" algn="just">
              <a:lnSpc>
                <a:spcPct val="107000"/>
              </a:lnSpc>
              <a:spcAft>
                <a:spcPts val="600"/>
              </a:spcAft>
              <a:buFont typeface="+mj-lt"/>
              <a:buAutoNum type="alphaLcParenR"/>
              <a:tabLst>
                <a:tab pos="801370" algn="l"/>
              </a:tabLst>
            </a:pPr>
            <a:r>
              <a:rPr lang="pt-BR" sz="1800" u="none" strike="noStrike" dirty="0">
                <a:effectLst/>
                <a:latin typeface="Calibri" panose="020F0502020204030204" pitchFamily="34" charset="0"/>
                <a:ea typeface="Calibri" panose="020F0502020204030204" pitchFamily="34" charset="0"/>
              </a:rPr>
              <a:t> Apontar o nome e a matrícula do servidor a ser contemplado caso exista algum aporte extra de recursos.</a:t>
            </a:r>
          </a:p>
        </p:txBody>
      </p:sp>
      <p:sp>
        <p:nvSpPr>
          <p:cNvPr id="9" name="Título 1">
            <a:extLst>
              <a:ext uri="{FF2B5EF4-FFF2-40B4-BE49-F238E27FC236}">
                <a16:creationId xmlns:a16="http://schemas.microsoft.com/office/drawing/2014/main" xmlns="" id="{D766A173-9EC4-04A9-55C1-F9C9FB514CCE}"/>
              </a:ext>
            </a:extLst>
          </p:cNvPr>
          <p:cNvSpPr txBox="1">
            <a:spLocks/>
          </p:cNvSpPr>
          <p:nvPr/>
        </p:nvSpPr>
        <p:spPr>
          <a:xfrm>
            <a:off x="323528" y="593907"/>
            <a:ext cx="8229600" cy="759296"/>
          </a:xfrm>
          <a:prstGeom prst="rect">
            <a:avLst/>
          </a:prstGeom>
        </p:spPr>
        <p:txBody>
          <a:bodyPr vert="horz" lIns="91440" tIns="45720" rIns="91440" bIns="45720" rtlCol="0" anchor="ctr">
            <a:normAutofit fontScale="90000" lnSpcReduction="10000"/>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fontAlgn="auto">
              <a:spcAft>
                <a:spcPts val="0"/>
              </a:spcAft>
            </a:pPr>
            <a:r>
              <a:rPr lang="pt-BR" sz="2500" b="1" dirty="0">
                <a:latin typeface="Calibri" panose="020F0502020204030204" pitchFamily="34" charset="0"/>
                <a:ea typeface="Calibri" panose="020F0502020204030204" pitchFamily="34" charset="0"/>
              </a:rPr>
              <a:t>Etapa 6. </a:t>
            </a:r>
            <a:r>
              <a:rPr lang="pt-BR" sz="2600" b="1" dirty="0">
                <a:latin typeface="Calibri" panose="020F0502020204030204" pitchFamily="34" charset="0"/>
              </a:rPr>
              <a:t>Congregação/Instância Equivalente: </a:t>
            </a:r>
          </a:p>
          <a:p>
            <a:pPr fontAlgn="auto">
              <a:spcAft>
                <a:spcPts val="0"/>
              </a:spcAft>
            </a:pPr>
            <a:r>
              <a:rPr lang="pt-BR" sz="2600" b="1" dirty="0">
                <a:latin typeface="Calibri" panose="020F0502020204030204" pitchFamily="34" charset="0"/>
              </a:rPr>
              <a:t>	homologação e divulgação das listas</a:t>
            </a:r>
          </a:p>
        </p:txBody>
      </p:sp>
    </p:spTree>
    <p:extLst>
      <p:ext uri="{BB962C8B-B14F-4D97-AF65-F5344CB8AC3E}">
        <p14:creationId xmlns:p14="http://schemas.microsoft.com/office/powerpoint/2010/main" val="2267484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ta: para a Direita 3">
            <a:extLst>
              <a:ext uri="{FF2B5EF4-FFF2-40B4-BE49-F238E27FC236}">
                <a16:creationId xmlns:a16="http://schemas.microsoft.com/office/drawing/2014/main" xmlns="" id="{AF1A80CA-55F4-1B57-D09C-49A0A73CBC5E}"/>
              </a:ext>
            </a:extLst>
          </p:cNvPr>
          <p:cNvSpPr/>
          <p:nvPr/>
        </p:nvSpPr>
        <p:spPr>
          <a:xfrm>
            <a:off x="640815" y="908720"/>
            <a:ext cx="402793"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xmlns="" id="{716DA18D-DF28-1096-5DD9-8AF390ADDDD5}"/>
              </a:ext>
            </a:extLst>
          </p:cNvPr>
          <p:cNvSpPr txBox="1"/>
          <p:nvPr/>
        </p:nvSpPr>
        <p:spPr>
          <a:xfrm>
            <a:off x="1187624" y="831776"/>
            <a:ext cx="4536504"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Encaminhamento</a:t>
            </a:r>
          </a:p>
        </p:txBody>
      </p:sp>
      <p:sp>
        <p:nvSpPr>
          <p:cNvPr id="9" name="Retângulo: Cantos Arredondados 8">
            <a:extLst>
              <a:ext uri="{FF2B5EF4-FFF2-40B4-BE49-F238E27FC236}">
                <a16:creationId xmlns:a16="http://schemas.microsoft.com/office/drawing/2014/main" xmlns="" id="{035516E8-8498-E029-890B-75C55F30E561}"/>
              </a:ext>
            </a:extLst>
          </p:cNvPr>
          <p:cNvSpPr/>
          <p:nvPr/>
        </p:nvSpPr>
        <p:spPr>
          <a:xfrm>
            <a:off x="478007" y="1728730"/>
            <a:ext cx="1718344" cy="2389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latin typeface="Calibri" panose="020F0502020204030204" pitchFamily="34" charset="0"/>
                <a:cs typeface="Calibri" panose="020F0502020204030204" pitchFamily="34" charset="0"/>
              </a:rPr>
              <a:t>Congregação/ Instância Equivalente preenche a</a:t>
            </a:r>
          </a:p>
          <a:p>
            <a:pPr algn="ctr"/>
            <a:r>
              <a:rPr lang="pt-BR" b="1" dirty="0">
                <a:latin typeface="Calibri" panose="020F0502020204030204" pitchFamily="34" charset="0"/>
                <a:cs typeface="Calibri" panose="020F0502020204030204" pitchFamily="34" charset="0"/>
              </a:rPr>
              <a:t>Ficha D</a:t>
            </a:r>
          </a:p>
        </p:txBody>
      </p:sp>
      <p:sp>
        <p:nvSpPr>
          <p:cNvPr id="11" name="Seta: para a Direita 10">
            <a:extLst>
              <a:ext uri="{FF2B5EF4-FFF2-40B4-BE49-F238E27FC236}">
                <a16:creationId xmlns:a16="http://schemas.microsoft.com/office/drawing/2014/main" xmlns="" id="{03A1D292-94EB-6606-9C88-49B254201D50}"/>
              </a:ext>
            </a:extLst>
          </p:cNvPr>
          <p:cNvSpPr/>
          <p:nvPr/>
        </p:nvSpPr>
        <p:spPr>
          <a:xfrm>
            <a:off x="2339752" y="2518273"/>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Retângulo: Cantos Arredondados 11">
            <a:extLst>
              <a:ext uri="{FF2B5EF4-FFF2-40B4-BE49-F238E27FC236}">
                <a16:creationId xmlns:a16="http://schemas.microsoft.com/office/drawing/2014/main" xmlns="" id="{038DADB0-CDE6-8E88-5909-CAE13D3EFEF9}"/>
              </a:ext>
            </a:extLst>
          </p:cNvPr>
          <p:cNvSpPr/>
          <p:nvPr/>
        </p:nvSpPr>
        <p:spPr>
          <a:xfrm>
            <a:off x="2987209" y="2302249"/>
            <a:ext cx="2099463"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Calibri" panose="020F0502020204030204" pitchFamily="34" charset="0"/>
                <a:cs typeface="Calibri" panose="020F0502020204030204" pitchFamily="34" charset="0"/>
              </a:rPr>
              <a:t>Comitê de Acompanhamento</a:t>
            </a:r>
          </a:p>
        </p:txBody>
      </p:sp>
      <p:sp>
        <p:nvSpPr>
          <p:cNvPr id="15" name="CaixaDeTexto 14">
            <a:extLst>
              <a:ext uri="{FF2B5EF4-FFF2-40B4-BE49-F238E27FC236}">
                <a16:creationId xmlns:a16="http://schemas.microsoft.com/office/drawing/2014/main" xmlns="" id="{50553054-5461-B8A5-01C6-C2C86047912C}"/>
              </a:ext>
            </a:extLst>
          </p:cNvPr>
          <p:cNvSpPr txBox="1"/>
          <p:nvPr/>
        </p:nvSpPr>
        <p:spPr>
          <a:xfrm>
            <a:off x="5737092" y="3132290"/>
            <a:ext cx="1224136" cy="369332"/>
          </a:xfrm>
          <a:prstGeom prst="rect">
            <a:avLst/>
          </a:prstGeom>
          <a:noFill/>
        </p:spPr>
        <p:txBody>
          <a:bodyPr wrap="square" rtlCol="0">
            <a:spAutoFit/>
          </a:bodyPr>
          <a:lstStyle/>
          <a:p>
            <a:r>
              <a:rPr lang="pt-BR" b="1" dirty="0">
                <a:solidFill>
                  <a:schemeClr val="tx2"/>
                </a:solidFill>
                <a:latin typeface="Calibri" panose="020F0502020204030204" pitchFamily="34" charset="0"/>
                <a:cs typeface="Calibri" panose="020F0502020204030204" pitchFamily="34" charset="0"/>
              </a:rPr>
              <a:t>Ficha D</a:t>
            </a:r>
          </a:p>
        </p:txBody>
      </p:sp>
      <p:pic>
        <p:nvPicPr>
          <p:cNvPr id="16" name="Imagem 15">
            <a:extLst>
              <a:ext uri="{FF2B5EF4-FFF2-40B4-BE49-F238E27FC236}">
                <a16:creationId xmlns:a16="http://schemas.microsoft.com/office/drawing/2014/main" xmlns="" id="{15B1EA2E-DEE8-FEBB-3205-8AA26D9DC8FF}"/>
              </a:ext>
            </a:extLst>
          </p:cNvPr>
          <p:cNvPicPr>
            <a:picLocks noChangeAspect="1"/>
          </p:cNvPicPr>
          <p:nvPr/>
        </p:nvPicPr>
        <p:blipFill>
          <a:blip r:embed="rId2"/>
          <a:stretch>
            <a:fillRect/>
          </a:stretch>
        </p:blipFill>
        <p:spPr>
          <a:xfrm>
            <a:off x="2906165" y="3605018"/>
            <a:ext cx="5977040" cy="3093014"/>
          </a:xfrm>
          <a:prstGeom prst="rect">
            <a:avLst/>
          </a:prstGeom>
        </p:spPr>
      </p:pic>
    </p:spTree>
    <p:extLst>
      <p:ext uri="{BB962C8B-B14F-4D97-AF65-F5344CB8AC3E}">
        <p14:creationId xmlns:p14="http://schemas.microsoft.com/office/powerpoint/2010/main" val="2312237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xmlns="" id="{A04E55CD-13E2-B556-4349-8338DD3B0AB1}"/>
              </a:ext>
            </a:extLst>
          </p:cNvPr>
          <p:cNvSpPr txBox="1"/>
          <p:nvPr/>
        </p:nvSpPr>
        <p:spPr>
          <a:xfrm>
            <a:off x="683568" y="836712"/>
            <a:ext cx="4536504" cy="523220"/>
          </a:xfrm>
          <a:prstGeom prst="rect">
            <a:avLst/>
          </a:prstGeom>
          <a:noFill/>
        </p:spPr>
        <p:txBody>
          <a:bodyPr wrap="square" rtlCol="0">
            <a:spAutoFit/>
          </a:bodyPr>
          <a:lstStyle/>
          <a:p>
            <a:r>
              <a:rPr lang="pt-BR" sz="2800" b="1" dirty="0">
                <a:solidFill>
                  <a:schemeClr val="tx2"/>
                </a:solidFill>
                <a:latin typeface="Calibri" panose="020F0502020204030204" pitchFamily="34" charset="0"/>
                <a:cs typeface="Calibri" panose="020F0502020204030204" pitchFamily="34" charset="0"/>
              </a:rPr>
              <a:t>Importante:</a:t>
            </a:r>
          </a:p>
        </p:txBody>
      </p:sp>
      <p:pic>
        <p:nvPicPr>
          <p:cNvPr id="6" name="Gráfico 5" descr="Livro fechado com preenchimento sólido">
            <a:extLst>
              <a:ext uri="{FF2B5EF4-FFF2-40B4-BE49-F238E27FC236}">
                <a16:creationId xmlns:a16="http://schemas.microsoft.com/office/drawing/2014/main" xmlns="" id="{A87AC1BC-A8E6-38F7-0D5D-B66F94B1DDB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62513" y="2417569"/>
            <a:ext cx="1337834" cy="1337834"/>
          </a:xfrm>
          <a:prstGeom prst="rect">
            <a:avLst/>
          </a:prstGeom>
        </p:spPr>
      </p:pic>
      <p:pic>
        <p:nvPicPr>
          <p:cNvPr id="8" name="Gráfico 7" descr="Livro fechado estrutura de tópicos">
            <a:extLst>
              <a:ext uri="{FF2B5EF4-FFF2-40B4-BE49-F238E27FC236}">
                <a16:creationId xmlns:a16="http://schemas.microsoft.com/office/drawing/2014/main" xmlns="" id="{7CA89E53-BC26-E4ED-659C-B615872A60F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994103" y="2424064"/>
            <a:ext cx="1360975" cy="1360975"/>
          </a:xfrm>
          <a:prstGeom prst="rect">
            <a:avLst/>
          </a:prstGeom>
        </p:spPr>
      </p:pic>
      <p:pic>
        <p:nvPicPr>
          <p:cNvPr id="9" name="Gráfico 8" descr="Livro fechado com preenchimento sólido">
            <a:extLst>
              <a:ext uri="{FF2B5EF4-FFF2-40B4-BE49-F238E27FC236}">
                <a16:creationId xmlns:a16="http://schemas.microsoft.com/office/drawing/2014/main" xmlns="" id="{E9C45C7F-233C-D303-E37C-10B3AE062740}"/>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3587425" y="2447206"/>
            <a:ext cx="1337834" cy="1337834"/>
          </a:xfrm>
          <a:prstGeom prst="rect">
            <a:avLst/>
          </a:prstGeom>
        </p:spPr>
      </p:pic>
      <p:pic>
        <p:nvPicPr>
          <p:cNvPr id="11" name="Gráfico 10" descr="Livro fechado estrutura de tópicos">
            <a:extLst>
              <a:ext uri="{FF2B5EF4-FFF2-40B4-BE49-F238E27FC236}">
                <a16:creationId xmlns:a16="http://schemas.microsoft.com/office/drawing/2014/main" xmlns="" id="{39826430-25DB-6F29-59CD-73703B04C516}"/>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5124434" y="2459457"/>
            <a:ext cx="1281522" cy="1281522"/>
          </a:xfrm>
          <a:prstGeom prst="rect">
            <a:avLst/>
          </a:prstGeom>
        </p:spPr>
      </p:pic>
      <p:sp>
        <p:nvSpPr>
          <p:cNvPr id="12" name="CaixaDeTexto 11">
            <a:extLst>
              <a:ext uri="{FF2B5EF4-FFF2-40B4-BE49-F238E27FC236}">
                <a16:creationId xmlns:a16="http://schemas.microsoft.com/office/drawing/2014/main" xmlns="" id="{FFC40753-DFE6-687D-763C-F464F9DF69DE}"/>
              </a:ext>
            </a:extLst>
          </p:cNvPr>
          <p:cNvSpPr txBox="1"/>
          <p:nvPr/>
        </p:nvSpPr>
        <p:spPr>
          <a:xfrm>
            <a:off x="769299" y="1968987"/>
            <a:ext cx="935480" cy="369332"/>
          </a:xfrm>
          <a:prstGeom prst="rect">
            <a:avLst/>
          </a:prstGeom>
          <a:noFill/>
        </p:spPr>
        <p:txBody>
          <a:bodyPr wrap="square" rtlCol="0">
            <a:spAutoFit/>
          </a:bodyPr>
          <a:lstStyle/>
          <a:p>
            <a:r>
              <a:rPr lang="pt-BR" b="1" dirty="0">
                <a:latin typeface="Calibri" panose="020F0502020204030204" pitchFamily="34" charset="0"/>
                <a:cs typeface="Calibri" panose="020F0502020204030204" pitchFamily="34" charset="0"/>
              </a:rPr>
              <a:t>Ficha A</a:t>
            </a:r>
          </a:p>
        </p:txBody>
      </p:sp>
      <p:sp>
        <p:nvSpPr>
          <p:cNvPr id="13" name="CaixaDeTexto 12">
            <a:extLst>
              <a:ext uri="{FF2B5EF4-FFF2-40B4-BE49-F238E27FC236}">
                <a16:creationId xmlns:a16="http://schemas.microsoft.com/office/drawing/2014/main" xmlns="" id="{598E6DC7-3559-8F7D-EAF9-6C20C6CF8E40}"/>
              </a:ext>
            </a:extLst>
          </p:cNvPr>
          <p:cNvSpPr txBox="1"/>
          <p:nvPr/>
        </p:nvSpPr>
        <p:spPr>
          <a:xfrm>
            <a:off x="2195281" y="1976100"/>
            <a:ext cx="935480" cy="369332"/>
          </a:xfrm>
          <a:prstGeom prst="rect">
            <a:avLst/>
          </a:prstGeom>
          <a:noFill/>
        </p:spPr>
        <p:txBody>
          <a:bodyPr wrap="square" rtlCol="0">
            <a:spAutoFit/>
          </a:bodyPr>
          <a:lstStyle/>
          <a:p>
            <a:r>
              <a:rPr lang="pt-BR" b="1" dirty="0">
                <a:latin typeface="Calibri" panose="020F0502020204030204" pitchFamily="34" charset="0"/>
                <a:cs typeface="Calibri" panose="020F0502020204030204" pitchFamily="34" charset="0"/>
              </a:rPr>
              <a:t>Ficha B</a:t>
            </a:r>
          </a:p>
        </p:txBody>
      </p:sp>
      <p:sp>
        <p:nvSpPr>
          <p:cNvPr id="14" name="CaixaDeTexto 13">
            <a:extLst>
              <a:ext uri="{FF2B5EF4-FFF2-40B4-BE49-F238E27FC236}">
                <a16:creationId xmlns:a16="http://schemas.microsoft.com/office/drawing/2014/main" xmlns="" id="{468113F4-67BE-E82B-4201-E6CB8DA62A59}"/>
              </a:ext>
            </a:extLst>
          </p:cNvPr>
          <p:cNvSpPr txBox="1"/>
          <p:nvPr/>
        </p:nvSpPr>
        <p:spPr>
          <a:xfrm>
            <a:off x="3791438" y="1976100"/>
            <a:ext cx="935480" cy="369332"/>
          </a:xfrm>
          <a:prstGeom prst="rect">
            <a:avLst/>
          </a:prstGeom>
          <a:noFill/>
        </p:spPr>
        <p:txBody>
          <a:bodyPr wrap="square" rtlCol="0">
            <a:spAutoFit/>
          </a:bodyPr>
          <a:lstStyle/>
          <a:p>
            <a:r>
              <a:rPr lang="pt-BR" b="1" dirty="0">
                <a:latin typeface="Calibri" panose="020F0502020204030204" pitchFamily="34" charset="0"/>
                <a:cs typeface="Calibri" panose="020F0502020204030204" pitchFamily="34" charset="0"/>
              </a:rPr>
              <a:t>Ficha C</a:t>
            </a:r>
          </a:p>
        </p:txBody>
      </p:sp>
      <p:sp>
        <p:nvSpPr>
          <p:cNvPr id="15" name="CaixaDeTexto 14">
            <a:extLst>
              <a:ext uri="{FF2B5EF4-FFF2-40B4-BE49-F238E27FC236}">
                <a16:creationId xmlns:a16="http://schemas.microsoft.com/office/drawing/2014/main" xmlns="" id="{E57EABE1-2847-ADF0-03C3-4C9852D433C4}"/>
              </a:ext>
            </a:extLst>
          </p:cNvPr>
          <p:cNvSpPr txBox="1"/>
          <p:nvPr/>
        </p:nvSpPr>
        <p:spPr>
          <a:xfrm>
            <a:off x="5297455" y="1954332"/>
            <a:ext cx="935480" cy="369332"/>
          </a:xfrm>
          <a:prstGeom prst="rect">
            <a:avLst/>
          </a:prstGeom>
          <a:noFill/>
        </p:spPr>
        <p:txBody>
          <a:bodyPr wrap="square" rtlCol="0">
            <a:spAutoFit/>
          </a:bodyPr>
          <a:lstStyle/>
          <a:p>
            <a:r>
              <a:rPr lang="pt-BR" b="1" dirty="0">
                <a:latin typeface="Calibri" panose="020F0502020204030204" pitchFamily="34" charset="0"/>
                <a:cs typeface="Calibri" panose="020F0502020204030204" pitchFamily="34" charset="0"/>
              </a:rPr>
              <a:t>Ficha D</a:t>
            </a:r>
          </a:p>
        </p:txBody>
      </p:sp>
      <p:sp>
        <p:nvSpPr>
          <p:cNvPr id="17" name="CaixaDeTexto 16">
            <a:extLst>
              <a:ext uri="{FF2B5EF4-FFF2-40B4-BE49-F238E27FC236}">
                <a16:creationId xmlns:a16="http://schemas.microsoft.com/office/drawing/2014/main" xmlns="" id="{82A837B3-C916-AD1E-7835-D6597DA1E17E}"/>
              </a:ext>
            </a:extLst>
          </p:cNvPr>
          <p:cNvSpPr txBox="1"/>
          <p:nvPr/>
        </p:nvSpPr>
        <p:spPr>
          <a:xfrm>
            <a:off x="1772654" y="2852936"/>
            <a:ext cx="360040" cy="461665"/>
          </a:xfrm>
          <a:prstGeom prst="rect">
            <a:avLst/>
          </a:prstGeom>
          <a:noFill/>
        </p:spPr>
        <p:txBody>
          <a:bodyPr wrap="square" rtlCol="0">
            <a:spAutoFit/>
          </a:bodyPr>
          <a:lstStyle/>
          <a:p>
            <a:r>
              <a:rPr lang="pt-BR" sz="2400" dirty="0">
                <a:latin typeface="Calibri" panose="020F0502020204030204" pitchFamily="34" charset="0"/>
                <a:cs typeface="Calibri" panose="020F0502020204030204" pitchFamily="34" charset="0"/>
              </a:rPr>
              <a:t>+</a:t>
            </a:r>
          </a:p>
        </p:txBody>
      </p:sp>
      <p:sp>
        <p:nvSpPr>
          <p:cNvPr id="18" name="CaixaDeTexto 17">
            <a:extLst>
              <a:ext uri="{FF2B5EF4-FFF2-40B4-BE49-F238E27FC236}">
                <a16:creationId xmlns:a16="http://schemas.microsoft.com/office/drawing/2014/main" xmlns="" id="{66D35A0B-0BC6-0ED7-DB78-56CB1713922B}"/>
              </a:ext>
            </a:extLst>
          </p:cNvPr>
          <p:cNvSpPr txBox="1"/>
          <p:nvPr/>
        </p:nvSpPr>
        <p:spPr>
          <a:xfrm>
            <a:off x="3268814" y="2852935"/>
            <a:ext cx="360040" cy="461665"/>
          </a:xfrm>
          <a:prstGeom prst="rect">
            <a:avLst/>
          </a:prstGeom>
          <a:noFill/>
        </p:spPr>
        <p:txBody>
          <a:bodyPr wrap="square" rtlCol="0">
            <a:spAutoFit/>
          </a:bodyPr>
          <a:lstStyle/>
          <a:p>
            <a:r>
              <a:rPr lang="pt-BR" sz="2400" dirty="0">
                <a:latin typeface="Calibri" panose="020F0502020204030204" pitchFamily="34" charset="0"/>
                <a:cs typeface="Calibri" panose="020F0502020204030204" pitchFamily="34" charset="0"/>
              </a:rPr>
              <a:t>+</a:t>
            </a:r>
          </a:p>
        </p:txBody>
      </p:sp>
      <p:sp>
        <p:nvSpPr>
          <p:cNvPr id="19" name="CaixaDeTexto 18">
            <a:extLst>
              <a:ext uri="{FF2B5EF4-FFF2-40B4-BE49-F238E27FC236}">
                <a16:creationId xmlns:a16="http://schemas.microsoft.com/office/drawing/2014/main" xmlns="" id="{91442B74-F802-C1AC-D0AF-DB4E4BDE5912}"/>
              </a:ext>
            </a:extLst>
          </p:cNvPr>
          <p:cNvSpPr txBox="1"/>
          <p:nvPr/>
        </p:nvSpPr>
        <p:spPr>
          <a:xfrm>
            <a:off x="4828431" y="2852934"/>
            <a:ext cx="360040" cy="461665"/>
          </a:xfrm>
          <a:prstGeom prst="rect">
            <a:avLst/>
          </a:prstGeom>
          <a:noFill/>
        </p:spPr>
        <p:txBody>
          <a:bodyPr wrap="square" rtlCol="0">
            <a:spAutoFit/>
          </a:bodyPr>
          <a:lstStyle/>
          <a:p>
            <a:r>
              <a:rPr lang="pt-BR" sz="2400" dirty="0">
                <a:latin typeface="Calibri" panose="020F0502020204030204" pitchFamily="34" charset="0"/>
                <a:cs typeface="Calibri" panose="020F0502020204030204" pitchFamily="34" charset="0"/>
              </a:rPr>
              <a:t>+</a:t>
            </a:r>
          </a:p>
        </p:txBody>
      </p:sp>
      <p:sp>
        <p:nvSpPr>
          <p:cNvPr id="20" name="CaixaDeTexto 19">
            <a:extLst>
              <a:ext uri="{FF2B5EF4-FFF2-40B4-BE49-F238E27FC236}">
                <a16:creationId xmlns:a16="http://schemas.microsoft.com/office/drawing/2014/main" xmlns="" id="{7665DB9B-2339-AFED-358A-1E12A6622B2A}"/>
              </a:ext>
            </a:extLst>
          </p:cNvPr>
          <p:cNvSpPr txBox="1"/>
          <p:nvPr/>
        </p:nvSpPr>
        <p:spPr>
          <a:xfrm>
            <a:off x="6405956" y="2852933"/>
            <a:ext cx="360040" cy="461665"/>
          </a:xfrm>
          <a:prstGeom prst="rect">
            <a:avLst/>
          </a:prstGeom>
          <a:noFill/>
        </p:spPr>
        <p:txBody>
          <a:bodyPr wrap="square" rtlCol="0">
            <a:spAutoFit/>
          </a:bodyPr>
          <a:lstStyle/>
          <a:p>
            <a:r>
              <a:rPr lang="pt-BR" sz="2400" dirty="0">
                <a:latin typeface="Calibri" panose="020F0502020204030204" pitchFamily="34" charset="0"/>
                <a:cs typeface="Calibri" panose="020F0502020204030204" pitchFamily="34" charset="0"/>
              </a:rPr>
              <a:t>=</a:t>
            </a:r>
          </a:p>
        </p:txBody>
      </p:sp>
      <p:sp>
        <p:nvSpPr>
          <p:cNvPr id="21" name="CaixaDeTexto 20">
            <a:extLst>
              <a:ext uri="{FF2B5EF4-FFF2-40B4-BE49-F238E27FC236}">
                <a16:creationId xmlns:a16="http://schemas.microsoft.com/office/drawing/2014/main" xmlns="" id="{236A8D5A-CBAE-E949-0A78-71076530E476}"/>
              </a:ext>
            </a:extLst>
          </p:cNvPr>
          <p:cNvSpPr txBox="1"/>
          <p:nvPr/>
        </p:nvSpPr>
        <p:spPr>
          <a:xfrm>
            <a:off x="7037390" y="2636912"/>
            <a:ext cx="1385668" cy="830997"/>
          </a:xfrm>
          <a:prstGeom prst="rect">
            <a:avLst/>
          </a:prstGeom>
          <a:noFill/>
        </p:spPr>
        <p:txBody>
          <a:bodyPr wrap="square" rtlCol="0">
            <a:spAutoFit/>
          </a:bodyPr>
          <a:lstStyle/>
          <a:p>
            <a:pPr algn="ctr"/>
            <a:r>
              <a:rPr lang="pt-BR" sz="2400" b="1" dirty="0">
                <a:solidFill>
                  <a:schemeClr val="tx2"/>
                </a:solidFill>
                <a:latin typeface="Calibri" panose="020F0502020204030204" pitchFamily="34" charset="0"/>
                <a:cs typeface="Calibri" panose="020F0502020204030204" pitchFamily="34" charset="0"/>
              </a:rPr>
              <a:t>Relatório Final</a:t>
            </a:r>
          </a:p>
        </p:txBody>
      </p:sp>
      <p:sp>
        <p:nvSpPr>
          <p:cNvPr id="22" name="Retângulo 21">
            <a:extLst>
              <a:ext uri="{FF2B5EF4-FFF2-40B4-BE49-F238E27FC236}">
                <a16:creationId xmlns:a16="http://schemas.microsoft.com/office/drawing/2014/main" xmlns="" id="{97755CEF-DA23-1B14-22BC-C847D87694BC}"/>
              </a:ext>
            </a:extLst>
          </p:cNvPr>
          <p:cNvSpPr/>
          <p:nvPr/>
        </p:nvSpPr>
        <p:spPr>
          <a:xfrm>
            <a:off x="562513" y="1772816"/>
            <a:ext cx="8018973" cy="230425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32404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323528" y="692696"/>
            <a:ext cx="8229600" cy="792088"/>
          </a:xfrm>
        </p:spPr>
        <p:txBody>
          <a:bodyPr>
            <a:normAutofit/>
          </a:bodyPr>
          <a:lstStyle/>
          <a:p>
            <a:r>
              <a:rPr lang="pt-BR" sz="3200" b="1" dirty="0">
                <a:solidFill>
                  <a:schemeClr val="accent1"/>
                </a:solidFill>
                <a:latin typeface="Calibri" panose="020F0502020204030204" pitchFamily="34" charset="0"/>
                <a:cs typeface="Calibri" panose="020F0502020204030204" pitchFamily="34" charset="0"/>
              </a:rPr>
              <a:t>D. Considerações Finais</a:t>
            </a:r>
          </a:p>
        </p:txBody>
      </p:sp>
      <p:sp>
        <p:nvSpPr>
          <p:cNvPr id="4" name="Espaço Reservado para Conteúdo 2">
            <a:extLst>
              <a:ext uri="{FF2B5EF4-FFF2-40B4-BE49-F238E27FC236}">
                <a16:creationId xmlns:a16="http://schemas.microsoft.com/office/drawing/2014/main" xmlns="" id="{B447F5AD-F25C-4DFF-A539-713049F87478}"/>
              </a:ext>
            </a:extLst>
          </p:cNvPr>
          <p:cNvSpPr>
            <a:spLocks noGrp="1"/>
          </p:cNvSpPr>
          <p:nvPr>
            <p:ph idx="1"/>
          </p:nvPr>
        </p:nvSpPr>
        <p:spPr>
          <a:xfrm>
            <a:off x="539552" y="1484784"/>
            <a:ext cx="8208912" cy="3960440"/>
          </a:xfrm>
        </p:spPr>
        <p:txBody>
          <a:bodyPr anchor="ctr">
            <a:normAutofit fontScale="92500"/>
          </a:bodyPr>
          <a:lstStyle/>
          <a:p>
            <a:pPr algn="just">
              <a:lnSpc>
                <a:spcPct val="107000"/>
              </a:lnSpc>
              <a:spcBef>
                <a:spcPts val="600"/>
              </a:spcBef>
              <a:spcAft>
                <a:spcPts val="600"/>
              </a:spcAft>
              <a:tabLst>
                <a:tab pos="801370" algn="l"/>
              </a:tabLst>
            </a:pPr>
            <a:r>
              <a:rPr lang="pt-BR" sz="1800" dirty="0">
                <a:effectLst/>
                <a:latin typeface="Calibri" panose="020F0502020204030204" pitchFamily="34" charset="0"/>
                <a:ea typeface="Calibri" panose="020F0502020204030204" pitchFamily="34" charset="0"/>
              </a:rPr>
              <a:t>O presente documento teve o objetivo de apresentar os resultados das análises e discussões, ocorridas nas 16 reuniões do Comitê de Revisão do Processo de Avaliação, instituído pela Portaria PRDU 002/2022. </a:t>
            </a:r>
          </a:p>
          <a:p>
            <a:pPr algn="just">
              <a:lnSpc>
                <a:spcPct val="107000"/>
              </a:lnSpc>
              <a:spcBef>
                <a:spcPts val="600"/>
              </a:spcBef>
              <a:spcAft>
                <a:spcPts val="600"/>
              </a:spcAft>
              <a:tabLst>
                <a:tab pos="801370" algn="l"/>
              </a:tabLst>
            </a:pPr>
            <a:r>
              <a:rPr lang="pt-BR" sz="1800" dirty="0">
                <a:effectLst/>
                <a:latin typeface="Calibri" panose="020F0502020204030204" pitchFamily="34" charset="0"/>
                <a:ea typeface="Calibri" panose="020F0502020204030204" pitchFamily="34" charset="0"/>
              </a:rPr>
              <a:t>Um conjunto de medidas é proposto para cada etapa do processo de avaliação. Diferentes ações são sugeridas, incluindo, por exemplo, a elaboração de relatórios padronizados em diferentes instâncias, ajustes nos formulários de avaliação, inclusão do parecer da chefia na progressão vertical e, especialmente, estabelecimento de critérios padronizados entre as diferentes Comissões de Avaliação.</a:t>
            </a:r>
          </a:p>
          <a:p>
            <a:pPr algn="just">
              <a:lnSpc>
                <a:spcPct val="107000"/>
              </a:lnSpc>
              <a:spcBef>
                <a:spcPts val="600"/>
              </a:spcBef>
              <a:spcAft>
                <a:spcPts val="600"/>
              </a:spcAft>
              <a:tabLst>
                <a:tab pos="801370" algn="l"/>
              </a:tabLst>
            </a:pPr>
            <a:r>
              <a:rPr lang="pt-BR" sz="1800" dirty="0">
                <a:effectLst/>
                <a:latin typeface="Calibri" panose="020F0502020204030204" pitchFamily="34" charset="0"/>
                <a:ea typeface="Calibri" panose="020F0502020204030204" pitchFamily="34" charset="0"/>
              </a:rPr>
              <a:t>Busca-se, com tais medidas, avançar na transparência e na eficiência do processo de progressão dos servidores PAEPE da Unicamp, fornecendo meios mais adequados à Comissão de Avaliação e à Congregação/Instância Equivalente para um trabalho mais objetivo e </a:t>
            </a:r>
            <a:r>
              <a:rPr lang="pt-BR" sz="1800" dirty="0" smtClean="0">
                <a:effectLst/>
                <a:latin typeface="Calibri" panose="020F0502020204030204" pitchFamily="34" charset="0"/>
                <a:ea typeface="Calibri" panose="020F0502020204030204" pitchFamily="34" charset="0"/>
              </a:rPr>
              <a:t>produtivo </a:t>
            </a:r>
            <a:r>
              <a:rPr lang="pt-BR" sz="1800" dirty="0" smtClean="0">
                <a:solidFill>
                  <a:srgbClr val="FF0000"/>
                </a:solidFill>
                <a:effectLst/>
                <a:latin typeface="Calibri" panose="020F0502020204030204" pitchFamily="34" charset="0"/>
                <a:ea typeface="Calibri" panose="020F0502020204030204" pitchFamily="34" charset="0"/>
              </a:rPr>
              <a:t>visando sempre a realização de um processo de melhorias continua.</a:t>
            </a:r>
            <a:endParaRPr lang="pt-BR" sz="1800" dirty="0">
              <a:solidFill>
                <a:srgbClr val="FF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4947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294221" y="596917"/>
            <a:ext cx="6827510" cy="523220"/>
          </a:xfrm>
          <a:prstGeom prst="rect">
            <a:avLst/>
          </a:prstGeom>
        </p:spPr>
        <p:txBody>
          <a:bodyPr wrap="none">
            <a:spAutoFit/>
          </a:bodyPr>
          <a:lstStyle/>
          <a:p>
            <a:pPr>
              <a:spcBef>
                <a:spcPts val="1200"/>
              </a:spcBef>
              <a:spcAft>
                <a:spcPts val="1200"/>
              </a:spcAft>
              <a:buClr>
                <a:srgbClr val="002060"/>
              </a:buClr>
              <a:buSzPct val="100000"/>
            </a:pPr>
            <a:r>
              <a:rPr lang="pt-BR" sz="2800" b="1" dirty="0">
                <a:solidFill>
                  <a:schemeClr val="tx2"/>
                </a:solidFill>
                <a:latin typeface="Calibri" panose="020F0502020204030204" pitchFamily="34" charset="0"/>
                <a:cs typeface="Calibri" panose="020F0502020204030204" pitchFamily="34" charset="0"/>
              </a:rPr>
              <a:t>A. Características Gerais da Progressão 2022 </a:t>
            </a:r>
          </a:p>
        </p:txBody>
      </p:sp>
      <p:sp>
        <p:nvSpPr>
          <p:cNvPr id="14" name="CaixaDeTexto 13">
            <a:extLst>
              <a:ext uri="{FF2B5EF4-FFF2-40B4-BE49-F238E27FC236}">
                <a16:creationId xmlns:a16="http://schemas.microsoft.com/office/drawing/2014/main" xmlns="" id="{004D26D5-49D3-4186-9929-85A11C71E48C}"/>
              </a:ext>
            </a:extLst>
          </p:cNvPr>
          <p:cNvSpPr txBox="1"/>
          <p:nvPr/>
        </p:nvSpPr>
        <p:spPr>
          <a:xfrm>
            <a:off x="395536" y="1340768"/>
            <a:ext cx="8136904" cy="369332"/>
          </a:xfrm>
          <a:prstGeom prst="rect">
            <a:avLst/>
          </a:prstGeom>
          <a:noFill/>
        </p:spPr>
        <p:txBody>
          <a:bodyPr wrap="square" rtlCol="0">
            <a:spAutoFit/>
          </a:bodyPr>
          <a:lstStyle/>
          <a:p>
            <a:pPr marL="285750" indent="-285750">
              <a:buFont typeface="Wingdings" panose="05000000000000000000" pitchFamily="2" charset="2"/>
              <a:buChar char="§"/>
            </a:pPr>
            <a:r>
              <a:rPr lang="pt-BR" b="1" i="0" dirty="0">
                <a:solidFill>
                  <a:srgbClr val="333333"/>
                </a:solidFill>
                <a:effectLst/>
                <a:latin typeface="Calibri" panose="020F0502020204030204" pitchFamily="34" charset="0"/>
                <a:cs typeface="Calibri" panose="020F0502020204030204" pitchFamily="34" charset="0"/>
              </a:rPr>
              <a:t>Progressão 2022:</a:t>
            </a:r>
            <a:endParaRPr lang="pt-BR" sz="1700" dirty="0"/>
          </a:p>
        </p:txBody>
      </p:sp>
      <p:graphicFrame>
        <p:nvGraphicFramePr>
          <p:cNvPr id="2" name="Tabela 1">
            <a:extLst>
              <a:ext uri="{FF2B5EF4-FFF2-40B4-BE49-F238E27FC236}">
                <a16:creationId xmlns:a16="http://schemas.microsoft.com/office/drawing/2014/main" xmlns="" id="{3BC2FF74-EE97-29C6-ECF7-689F8B6411C4}"/>
              </a:ext>
            </a:extLst>
          </p:cNvPr>
          <p:cNvGraphicFramePr>
            <a:graphicFrameLocks noGrp="1"/>
          </p:cNvGraphicFramePr>
          <p:nvPr>
            <p:extLst>
              <p:ext uri="{D42A27DB-BD31-4B8C-83A1-F6EECF244321}">
                <p14:modId xmlns:p14="http://schemas.microsoft.com/office/powerpoint/2010/main" val="167400655"/>
              </p:ext>
            </p:extLst>
          </p:nvPr>
        </p:nvGraphicFramePr>
        <p:xfrm>
          <a:off x="899592" y="1888188"/>
          <a:ext cx="6408713" cy="1444756"/>
        </p:xfrm>
        <a:graphic>
          <a:graphicData uri="http://schemas.openxmlformats.org/drawingml/2006/table">
            <a:tbl>
              <a:tblPr firstRow="1" firstCol="1" bandRow="1">
                <a:tableStyleId>{5C22544A-7EE6-4342-B048-85BDC9FD1C3A}</a:tableStyleId>
              </a:tblPr>
              <a:tblGrid>
                <a:gridCol w="1129278">
                  <a:extLst>
                    <a:ext uri="{9D8B030D-6E8A-4147-A177-3AD203B41FA5}">
                      <a16:colId xmlns:a16="http://schemas.microsoft.com/office/drawing/2014/main" xmlns="" val="1835426189"/>
                    </a:ext>
                  </a:extLst>
                </a:gridCol>
                <a:gridCol w="1318994">
                  <a:extLst>
                    <a:ext uri="{9D8B030D-6E8A-4147-A177-3AD203B41FA5}">
                      <a16:colId xmlns:a16="http://schemas.microsoft.com/office/drawing/2014/main" xmlns="" val="3435911512"/>
                    </a:ext>
                  </a:extLst>
                </a:gridCol>
                <a:gridCol w="1080120">
                  <a:extLst>
                    <a:ext uri="{9D8B030D-6E8A-4147-A177-3AD203B41FA5}">
                      <a16:colId xmlns:a16="http://schemas.microsoft.com/office/drawing/2014/main" xmlns="" val="667520250"/>
                    </a:ext>
                  </a:extLst>
                </a:gridCol>
                <a:gridCol w="860828">
                  <a:extLst>
                    <a:ext uri="{9D8B030D-6E8A-4147-A177-3AD203B41FA5}">
                      <a16:colId xmlns:a16="http://schemas.microsoft.com/office/drawing/2014/main" xmlns="" val="1953424270"/>
                    </a:ext>
                  </a:extLst>
                </a:gridCol>
                <a:gridCol w="952906">
                  <a:extLst>
                    <a:ext uri="{9D8B030D-6E8A-4147-A177-3AD203B41FA5}">
                      <a16:colId xmlns:a16="http://schemas.microsoft.com/office/drawing/2014/main" xmlns="" val="784799319"/>
                    </a:ext>
                  </a:extLst>
                </a:gridCol>
                <a:gridCol w="1066587">
                  <a:extLst>
                    <a:ext uri="{9D8B030D-6E8A-4147-A177-3AD203B41FA5}">
                      <a16:colId xmlns:a16="http://schemas.microsoft.com/office/drawing/2014/main" xmlns="" val="2042806986"/>
                    </a:ext>
                  </a:extLst>
                </a:gridCol>
              </a:tblGrid>
              <a:tr h="388684">
                <a:tc>
                  <a:txBody>
                    <a:bodyPr/>
                    <a:lstStyle/>
                    <a:p>
                      <a:pPr>
                        <a:lnSpc>
                          <a:spcPct val="107000"/>
                        </a:lnSpc>
                        <a:spcAft>
                          <a:spcPts val="800"/>
                        </a:spcAft>
                      </a:pPr>
                      <a:r>
                        <a:rPr lang="pt-BR" sz="1100" dirty="0">
                          <a:solidFill>
                            <a:schemeClr val="tx1"/>
                          </a:solidFill>
                          <a:effectLst/>
                        </a:rPr>
                        <a:t> </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rPr>
                        <a:t>Contemplados (A)</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rPr>
                        <a:t>Inscritos (B)</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rPr>
                        <a:t>(A/B) %</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rPr>
                        <a:t>Unicamp (C)</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pt-BR" sz="1100" dirty="0">
                          <a:solidFill>
                            <a:schemeClr val="tx1"/>
                          </a:solidFill>
                          <a:effectLst/>
                        </a:rPr>
                        <a:t>(A/C) %</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620582508"/>
                  </a:ext>
                </a:extLst>
              </a:tr>
              <a:tr h="264018">
                <a:tc>
                  <a:txBody>
                    <a:bodyPr/>
                    <a:lstStyle/>
                    <a:p>
                      <a:pPr>
                        <a:lnSpc>
                          <a:spcPct val="107000"/>
                        </a:lnSpc>
                        <a:spcAft>
                          <a:spcPts val="800"/>
                        </a:spcAft>
                      </a:pPr>
                      <a:r>
                        <a:rPr lang="pt-BR" sz="1100">
                          <a:solidFill>
                            <a:schemeClr val="tx1"/>
                          </a:solidFill>
                          <a:effectLst/>
                        </a:rPr>
                        <a:t>Fundamental</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r">
                        <a:lnSpc>
                          <a:spcPct val="107000"/>
                        </a:lnSpc>
                        <a:spcAft>
                          <a:spcPts val="800"/>
                        </a:spcAft>
                      </a:pPr>
                      <a:r>
                        <a:rPr lang="pt-BR" sz="1100">
                          <a:solidFill>
                            <a:schemeClr val="tx1"/>
                          </a:solidFill>
                          <a:effectLst/>
                        </a:rPr>
                        <a:t>83</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r">
                        <a:lnSpc>
                          <a:spcPct val="107000"/>
                        </a:lnSpc>
                        <a:spcAft>
                          <a:spcPts val="800"/>
                        </a:spcAft>
                      </a:pPr>
                      <a:r>
                        <a:rPr lang="pt-BR" sz="1100">
                          <a:solidFill>
                            <a:schemeClr val="tx1"/>
                          </a:solidFill>
                          <a:effectLst/>
                        </a:rPr>
                        <a:t>147</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r">
                        <a:lnSpc>
                          <a:spcPct val="107000"/>
                        </a:lnSpc>
                        <a:spcAft>
                          <a:spcPts val="800"/>
                        </a:spcAft>
                      </a:pPr>
                      <a:r>
                        <a:rPr lang="pt-BR" sz="1100" dirty="0">
                          <a:solidFill>
                            <a:schemeClr val="tx1"/>
                          </a:solidFill>
                          <a:effectLst/>
                        </a:rPr>
                        <a:t>56,46</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r">
                        <a:lnSpc>
                          <a:spcPct val="107000"/>
                        </a:lnSpc>
                        <a:spcAft>
                          <a:spcPts val="800"/>
                        </a:spcAft>
                      </a:pPr>
                      <a:r>
                        <a:rPr lang="pt-BR" sz="1100" dirty="0">
                          <a:solidFill>
                            <a:schemeClr val="tx1"/>
                          </a:solidFill>
                          <a:effectLst/>
                        </a:rPr>
                        <a:t>383</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tc>
                  <a:txBody>
                    <a:bodyPr/>
                    <a:lstStyle/>
                    <a:p>
                      <a:pPr algn="r">
                        <a:lnSpc>
                          <a:spcPct val="107000"/>
                        </a:lnSpc>
                        <a:spcAft>
                          <a:spcPts val="800"/>
                        </a:spcAft>
                      </a:pPr>
                      <a:r>
                        <a:rPr lang="pt-BR" sz="1100">
                          <a:solidFill>
                            <a:schemeClr val="tx1"/>
                          </a:solidFill>
                          <a:effectLst/>
                        </a:rPr>
                        <a:t>21,67</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xmlns="" val="1051863743"/>
                  </a:ext>
                </a:extLst>
              </a:tr>
              <a:tr h="264018">
                <a:tc>
                  <a:txBody>
                    <a:bodyPr/>
                    <a:lstStyle/>
                    <a:p>
                      <a:pPr>
                        <a:lnSpc>
                          <a:spcPct val="107000"/>
                        </a:lnSpc>
                        <a:spcAft>
                          <a:spcPts val="800"/>
                        </a:spcAft>
                      </a:pPr>
                      <a:r>
                        <a:rPr lang="pt-BR" sz="1100">
                          <a:solidFill>
                            <a:schemeClr val="tx1"/>
                          </a:solidFill>
                          <a:effectLst/>
                        </a:rPr>
                        <a:t>Médio</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solidFill>
                      <a:schemeClr val="bg1"/>
                    </a:solidFill>
                  </a:tcPr>
                </a:tc>
                <a:tc>
                  <a:txBody>
                    <a:bodyPr/>
                    <a:lstStyle/>
                    <a:p>
                      <a:pPr algn="r">
                        <a:lnSpc>
                          <a:spcPct val="107000"/>
                        </a:lnSpc>
                        <a:spcAft>
                          <a:spcPts val="800"/>
                        </a:spcAft>
                      </a:pPr>
                      <a:r>
                        <a:rPr lang="pt-BR" sz="1100">
                          <a:solidFill>
                            <a:schemeClr val="tx1"/>
                          </a:solidFill>
                          <a:effectLst/>
                        </a:rPr>
                        <a:t>1.159</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solidFill>
                      <a:schemeClr val="bg1"/>
                    </a:solidFill>
                  </a:tcPr>
                </a:tc>
                <a:tc>
                  <a:txBody>
                    <a:bodyPr/>
                    <a:lstStyle/>
                    <a:p>
                      <a:pPr algn="r">
                        <a:lnSpc>
                          <a:spcPct val="107000"/>
                        </a:lnSpc>
                        <a:spcAft>
                          <a:spcPts val="800"/>
                        </a:spcAft>
                      </a:pPr>
                      <a:r>
                        <a:rPr lang="pt-BR" sz="1100">
                          <a:solidFill>
                            <a:schemeClr val="tx1"/>
                          </a:solidFill>
                          <a:effectLst/>
                        </a:rPr>
                        <a:t>2.010</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solidFill>
                      <a:schemeClr val="bg1"/>
                    </a:solidFill>
                  </a:tcPr>
                </a:tc>
                <a:tc>
                  <a:txBody>
                    <a:bodyPr/>
                    <a:lstStyle/>
                    <a:p>
                      <a:pPr algn="r">
                        <a:lnSpc>
                          <a:spcPct val="107000"/>
                        </a:lnSpc>
                        <a:spcAft>
                          <a:spcPts val="800"/>
                        </a:spcAft>
                      </a:pPr>
                      <a:r>
                        <a:rPr lang="pt-BR" sz="1100">
                          <a:solidFill>
                            <a:schemeClr val="tx1"/>
                          </a:solidFill>
                          <a:effectLst/>
                        </a:rPr>
                        <a:t>57,66</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solidFill>
                      <a:schemeClr val="bg1"/>
                    </a:solidFill>
                  </a:tcPr>
                </a:tc>
                <a:tc>
                  <a:txBody>
                    <a:bodyPr/>
                    <a:lstStyle/>
                    <a:p>
                      <a:pPr algn="r">
                        <a:lnSpc>
                          <a:spcPct val="107000"/>
                        </a:lnSpc>
                        <a:spcAft>
                          <a:spcPts val="800"/>
                        </a:spcAft>
                      </a:pPr>
                      <a:r>
                        <a:rPr lang="pt-BR" sz="1100" dirty="0">
                          <a:solidFill>
                            <a:schemeClr val="tx1"/>
                          </a:solidFill>
                          <a:effectLst/>
                        </a:rPr>
                        <a:t>3.324</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solidFill>
                      <a:schemeClr val="bg1"/>
                    </a:solidFill>
                  </a:tcPr>
                </a:tc>
                <a:tc>
                  <a:txBody>
                    <a:bodyPr/>
                    <a:lstStyle/>
                    <a:p>
                      <a:pPr algn="r">
                        <a:lnSpc>
                          <a:spcPct val="107000"/>
                        </a:lnSpc>
                        <a:spcAft>
                          <a:spcPts val="800"/>
                        </a:spcAft>
                      </a:pPr>
                      <a:r>
                        <a:rPr lang="pt-BR" sz="1100">
                          <a:solidFill>
                            <a:schemeClr val="tx1"/>
                          </a:solidFill>
                          <a:effectLst/>
                        </a:rPr>
                        <a:t>34,87</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solidFill>
                      <a:schemeClr val="bg1"/>
                    </a:solidFill>
                  </a:tcPr>
                </a:tc>
                <a:extLst>
                  <a:ext uri="{0D108BD9-81ED-4DB2-BD59-A6C34878D82A}">
                    <a16:rowId xmlns:a16="http://schemas.microsoft.com/office/drawing/2014/main" xmlns="" val="1317792449"/>
                  </a:ext>
                </a:extLst>
              </a:tr>
              <a:tr h="264018">
                <a:tc>
                  <a:txBody>
                    <a:bodyPr/>
                    <a:lstStyle/>
                    <a:p>
                      <a:pPr>
                        <a:lnSpc>
                          <a:spcPct val="107000"/>
                        </a:lnSpc>
                        <a:spcAft>
                          <a:spcPts val="800"/>
                        </a:spcAft>
                      </a:pPr>
                      <a:r>
                        <a:rPr lang="pt-BR" sz="1100">
                          <a:solidFill>
                            <a:schemeClr val="tx1"/>
                          </a:solidFill>
                          <a:effectLst/>
                        </a:rPr>
                        <a:t>Superior</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a:solidFill>
                            <a:schemeClr val="tx1"/>
                          </a:solidFill>
                          <a:effectLst/>
                        </a:rPr>
                        <a:t>901</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a:solidFill>
                            <a:schemeClr val="tx1"/>
                          </a:solidFill>
                          <a:effectLst/>
                        </a:rPr>
                        <a:t>1.635</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a:solidFill>
                            <a:schemeClr val="tx1"/>
                          </a:solidFill>
                          <a:effectLst/>
                        </a:rPr>
                        <a:t>55,11</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dirty="0">
                          <a:solidFill>
                            <a:schemeClr val="tx1"/>
                          </a:solidFill>
                          <a:effectLst/>
                        </a:rPr>
                        <a:t>2.756</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dirty="0">
                          <a:solidFill>
                            <a:schemeClr val="tx1"/>
                          </a:solidFill>
                          <a:effectLst/>
                        </a:rPr>
                        <a:t>32,69</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756108798"/>
                  </a:ext>
                </a:extLst>
              </a:tr>
              <a:tr h="264018">
                <a:tc>
                  <a:txBody>
                    <a:bodyPr/>
                    <a:lstStyle/>
                    <a:p>
                      <a:pPr>
                        <a:lnSpc>
                          <a:spcPct val="107000"/>
                        </a:lnSpc>
                        <a:spcAft>
                          <a:spcPts val="800"/>
                        </a:spcAft>
                      </a:pPr>
                      <a:r>
                        <a:rPr lang="pt-BR" sz="1100" b="1" dirty="0">
                          <a:solidFill>
                            <a:schemeClr val="tx2"/>
                          </a:solidFill>
                          <a:effectLst/>
                        </a:rPr>
                        <a:t>Total</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b="1" dirty="0">
                          <a:solidFill>
                            <a:schemeClr val="tx2"/>
                          </a:solidFill>
                          <a:effectLst/>
                        </a:rPr>
                        <a:t>2.143</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b="1" dirty="0">
                          <a:solidFill>
                            <a:schemeClr val="tx2"/>
                          </a:solidFill>
                          <a:effectLst/>
                        </a:rPr>
                        <a:t>3.792</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b="1" dirty="0">
                          <a:solidFill>
                            <a:schemeClr val="tx2"/>
                          </a:solidFill>
                          <a:effectLst/>
                        </a:rPr>
                        <a:t>56,51</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b="1" dirty="0">
                          <a:solidFill>
                            <a:schemeClr val="tx2"/>
                          </a:solidFill>
                          <a:effectLst/>
                        </a:rPr>
                        <a:t>6.463</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800"/>
                        </a:spcAft>
                      </a:pPr>
                      <a:r>
                        <a:rPr lang="pt-BR" sz="1100" b="1" dirty="0">
                          <a:solidFill>
                            <a:schemeClr val="tx2"/>
                          </a:solidFill>
                          <a:effectLst/>
                        </a:rPr>
                        <a:t>33,16</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99435880"/>
                  </a:ext>
                </a:extLst>
              </a:tr>
            </a:tbl>
          </a:graphicData>
        </a:graphic>
      </p:graphicFrame>
      <p:sp>
        <p:nvSpPr>
          <p:cNvPr id="4" name="Retângulo: Cantos Arredondados 3">
            <a:extLst>
              <a:ext uri="{FF2B5EF4-FFF2-40B4-BE49-F238E27FC236}">
                <a16:creationId xmlns:a16="http://schemas.microsoft.com/office/drawing/2014/main" xmlns="" id="{6EC2659D-BEEF-EC16-1270-2B39A6AB32CD}"/>
              </a:ext>
            </a:extLst>
          </p:cNvPr>
          <p:cNvSpPr/>
          <p:nvPr/>
        </p:nvSpPr>
        <p:spPr>
          <a:xfrm>
            <a:off x="4834880" y="3049104"/>
            <a:ext cx="457200" cy="283840"/>
          </a:xfrm>
          <a:prstGeom prst="round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Cantos Arredondados 5">
            <a:extLst>
              <a:ext uri="{FF2B5EF4-FFF2-40B4-BE49-F238E27FC236}">
                <a16:creationId xmlns:a16="http://schemas.microsoft.com/office/drawing/2014/main" xmlns="" id="{DF3B9BDC-A4DA-E931-F0CD-80083A8DF4BB}"/>
              </a:ext>
            </a:extLst>
          </p:cNvPr>
          <p:cNvSpPr/>
          <p:nvPr/>
        </p:nvSpPr>
        <p:spPr>
          <a:xfrm>
            <a:off x="6850713" y="3049104"/>
            <a:ext cx="457200" cy="283840"/>
          </a:xfrm>
          <a:prstGeom prst="round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7" name="Tabela 6">
            <a:extLst>
              <a:ext uri="{FF2B5EF4-FFF2-40B4-BE49-F238E27FC236}">
                <a16:creationId xmlns:a16="http://schemas.microsoft.com/office/drawing/2014/main" xmlns="" id="{F54248D9-9040-B2D1-93B7-2B85885776B1}"/>
              </a:ext>
            </a:extLst>
          </p:cNvPr>
          <p:cNvGraphicFramePr>
            <a:graphicFrameLocks noGrp="1"/>
          </p:cNvGraphicFramePr>
          <p:nvPr>
            <p:extLst>
              <p:ext uri="{D42A27DB-BD31-4B8C-83A1-F6EECF244321}">
                <p14:modId xmlns:p14="http://schemas.microsoft.com/office/powerpoint/2010/main" val="3516219054"/>
              </p:ext>
            </p:extLst>
          </p:nvPr>
        </p:nvGraphicFramePr>
        <p:xfrm>
          <a:off x="1475656" y="3777655"/>
          <a:ext cx="5112568" cy="2047880"/>
        </p:xfrm>
        <a:graphic>
          <a:graphicData uri="http://schemas.openxmlformats.org/drawingml/2006/table">
            <a:tbl>
              <a:tblPr firstRow="1" firstCol="1" bandRow="1">
                <a:tableStyleId>{5C22544A-7EE6-4342-B048-85BDC9FD1C3A}</a:tableStyleId>
              </a:tblPr>
              <a:tblGrid>
                <a:gridCol w="1270652">
                  <a:extLst>
                    <a:ext uri="{9D8B030D-6E8A-4147-A177-3AD203B41FA5}">
                      <a16:colId xmlns:a16="http://schemas.microsoft.com/office/drawing/2014/main" xmlns="" val="1116663324"/>
                    </a:ext>
                  </a:extLst>
                </a:gridCol>
                <a:gridCol w="1134142">
                  <a:extLst>
                    <a:ext uri="{9D8B030D-6E8A-4147-A177-3AD203B41FA5}">
                      <a16:colId xmlns:a16="http://schemas.microsoft.com/office/drawing/2014/main" xmlns="" val="1226657162"/>
                    </a:ext>
                  </a:extLst>
                </a:gridCol>
                <a:gridCol w="1267614">
                  <a:extLst>
                    <a:ext uri="{9D8B030D-6E8A-4147-A177-3AD203B41FA5}">
                      <a16:colId xmlns:a16="http://schemas.microsoft.com/office/drawing/2014/main" xmlns="" val="2838760616"/>
                    </a:ext>
                  </a:extLst>
                </a:gridCol>
                <a:gridCol w="720080">
                  <a:extLst>
                    <a:ext uri="{9D8B030D-6E8A-4147-A177-3AD203B41FA5}">
                      <a16:colId xmlns:a16="http://schemas.microsoft.com/office/drawing/2014/main" xmlns="" val="3654704273"/>
                    </a:ext>
                  </a:extLst>
                </a:gridCol>
                <a:gridCol w="720080">
                  <a:extLst>
                    <a:ext uri="{9D8B030D-6E8A-4147-A177-3AD203B41FA5}">
                      <a16:colId xmlns:a16="http://schemas.microsoft.com/office/drawing/2014/main" xmlns="" val="2724975902"/>
                    </a:ext>
                  </a:extLst>
                </a:gridCol>
              </a:tblGrid>
              <a:tr h="409576">
                <a:tc>
                  <a:txBody>
                    <a:bodyPr/>
                    <a:lstStyle/>
                    <a:p>
                      <a:pPr algn="ctr">
                        <a:lnSpc>
                          <a:spcPct val="107000"/>
                        </a:lnSpc>
                        <a:spcAft>
                          <a:spcPts val="800"/>
                        </a:spcAft>
                      </a:pPr>
                      <a:r>
                        <a:rPr lang="pt-BR" sz="1100" dirty="0">
                          <a:solidFill>
                            <a:schemeClr val="tx1"/>
                          </a:solidFill>
                          <a:effectLst/>
                        </a:rPr>
                        <a:t>Tipo de Progressão</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pt-BR" sz="1100" dirty="0">
                          <a:solidFill>
                            <a:schemeClr val="tx1"/>
                          </a:solidFill>
                          <a:effectLst/>
                        </a:rPr>
                        <a:t>Segmento</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pt-BR" sz="1100" dirty="0">
                          <a:solidFill>
                            <a:schemeClr val="tx1"/>
                          </a:solidFill>
                          <a:effectLst/>
                        </a:rPr>
                        <a:t>Contemplados (A)</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pt-BR" sz="1100" dirty="0">
                          <a:solidFill>
                            <a:schemeClr val="tx1"/>
                          </a:solidFill>
                          <a:effectLst/>
                        </a:rPr>
                        <a:t>Inscritos (B)</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pt-BR" sz="1100" dirty="0">
                          <a:solidFill>
                            <a:schemeClr val="tx1"/>
                          </a:solidFill>
                          <a:effectLst/>
                        </a:rPr>
                        <a:t>(A/B) %</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091335353"/>
                  </a:ext>
                </a:extLst>
              </a:tr>
              <a:tr h="204788">
                <a:tc rowSpan="4">
                  <a:txBody>
                    <a:bodyPr/>
                    <a:lstStyle/>
                    <a:p>
                      <a:pPr algn="ctr">
                        <a:lnSpc>
                          <a:spcPct val="107000"/>
                        </a:lnSpc>
                        <a:spcAft>
                          <a:spcPts val="800"/>
                        </a:spcAft>
                      </a:pPr>
                      <a:r>
                        <a:rPr lang="pt-BR" sz="1100">
                          <a:solidFill>
                            <a:schemeClr val="tx1"/>
                          </a:solidFill>
                          <a:effectLst/>
                        </a:rPr>
                        <a:t>Horizontal</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pt-BR" sz="1100">
                          <a:solidFill>
                            <a:schemeClr val="tx1"/>
                          </a:solidFill>
                          <a:effectLst/>
                        </a:rPr>
                        <a:t>Fundamental</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tc>
                  <a:txBody>
                    <a:bodyPr/>
                    <a:lstStyle/>
                    <a:p>
                      <a:pPr algn="r">
                        <a:lnSpc>
                          <a:spcPct val="107000"/>
                        </a:lnSpc>
                        <a:spcAft>
                          <a:spcPts val="800"/>
                        </a:spcAft>
                      </a:pPr>
                      <a:r>
                        <a:rPr lang="pt-BR" sz="1100" dirty="0">
                          <a:solidFill>
                            <a:schemeClr val="tx1"/>
                          </a:solidFill>
                          <a:effectLst/>
                        </a:rPr>
                        <a:t>42</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tc>
                  <a:txBody>
                    <a:bodyPr/>
                    <a:lstStyle/>
                    <a:p>
                      <a:pPr algn="r">
                        <a:lnSpc>
                          <a:spcPct val="107000"/>
                        </a:lnSpc>
                        <a:spcAft>
                          <a:spcPts val="800"/>
                        </a:spcAft>
                      </a:pPr>
                      <a:r>
                        <a:rPr lang="pt-BR" sz="1100">
                          <a:solidFill>
                            <a:schemeClr val="tx1"/>
                          </a:solidFill>
                          <a:effectLst/>
                        </a:rPr>
                        <a:t>46</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tc>
                  <a:txBody>
                    <a:bodyPr/>
                    <a:lstStyle/>
                    <a:p>
                      <a:pPr algn="r">
                        <a:lnSpc>
                          <a:spcPct val="107000"/>
                        </a:lnSpc>
                        <a:spcAft>
                          <a:spcPts val="800"/>
                        </a:spcAft>
                      </a:pPr>
                      <a:r>
                        <a:rPr lang="pt-BR" sz="1100">
                          <a:solidFill>
                            <a:schemeClr val="tx1"/>
                          </a:solidFill>
                          <a:effectLst/>
                        </a:rPr>
                        <a:t>91%</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xmlns="" val="2427911920"/>
                  </a:ext>
                </a:extLst>
              </a:tr>
              <a:tr h="204788">
                <a:tc vMerge="1">
                  <a:txBody>
                    <a:bodyPr/>
                    <a:lstStyle/>
                    <a:p>
                      <a:endParaRPr lang="pt-BR"/>
                    </a:p>
                  </a:txBody>
                  <a:tcPr/>
                </a:tc>
                <a:tc>
                  <a:txBody>
                    <a:bodyPr/>
                    <a:lstStyle/>
                    <a:p>
                      <a:pPr>
                        <a:lnSpc>
                          <a:spcPct val="107000"/>
                        </a:lnSpc>
                        <a:spcAft>
                          <a:spcPts val="800"/>
                        </a:spcAft>
                      </a:pPr>
                      <a:r>
                        <a:rPr lang="pt-BR" sz="1100">
                          <a:solidFill>
                            <a:schemeClr val="tx1"/>
                          </a:solidFill>
                          <a:effectLst/>
                        </a:rPr>
                        <a:t>Médio</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981</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1.255</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a:solidFill>
                            <a:schemeClr val="tx1"/>
                          </a:solidFill>
                          <a:effectLst/>
                        </a:rPr>
                        <a:t>78%</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extLst>
                  <a:ext uri="{0D108BD9-81ED-4DB2-BD59-A6C34878D82A}">
                    <a16:rowId xmlns:a16="http://schemas.microsoft.com/office/drawing/2014/main" xmlns="" val="1033143398"/>
                  </a:ext>
                </a:extLst>
              </a:tr>
              <a:tr h="204788">
                <a:tc vMerge="1">
                  <a:txBody>
                    <a:bodyPr/>
                    <a:lstStyle/>
                    <a:p>
                      <a:endParaRPr lang="pt-BR"/>
                    </a:p>
                  </a:txBody>
                  <a:tcPr/>
                </a:tc>
                <a:tc>
                  <a:txBody>
                    <a:bodyPr/>
                    <a:lstStyle/>
                    <a:p>
                      <a:pPr>
                        <a:lnSpc>
                          <a:spcPct val="107000"/>
                        </a:lnSpc>
                        <a:spcAft>
                          <a:spcPts val="800"/>
                        </a:spcAft>
                      </a:pPr>
                      <a:r>
                        <a:rPr lang="pt-BR" sz="1100">
                          <a:solidFill>
                            <a:schemeClr val="tx1"/>
                          </a:solidFill>
                          <a:effectLst/>
                        </a:rPr>
                        <a:t>Superior</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698</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900</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a:solidFill>
                            <a:schemeClr val="tx1"/>
                          </a:solidFill>
                          <a:effectLst/>
                        </a:rPr>
                        <a:t>78%</a:t>
                      </a:r>
                      <a:endParaRPr lang="pt-BR" sz="110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extLst>
                  <a:ext uri="{0D108BD9-81ED-4DB2-BD59-A6C34878D82A}">
                    <a16:rowId xmlns:a16="http://schemas.microsoft.com/office/drawing/2014/main" xmlns="" val="550523515"/>
                  </a:ext>
                </a:extLst>
              </a:tr>
              <a:tr h="204788">
                <a:tc vMerge="1">
                  <a:txBody>
                    <a:bodyPr/>
                    <a:lstStyle/>
                    <a:p>
                      <a:endParaRPr lang="pt-BR"/>
                    </a:p>
                  </a:txBody>
                  <a:tcPr/>
                </a:tc>
                <a:tc>
                  <a:txBody>
                    <a:bodyPr/>
                    <a:lstStyle/>
                    <a:p>
                      <a:pPr>
                        <a:lnSpc>
                          <a:spcPct val="107000"/>
                        </a:lnSpc>
                        <a:spcAft>
                          <a:spcPts val="800"/>
                        </a:spcAft>
                      </a:pPr>
                      <a:r>
                        <a:rPr lang="pt-BR" sz="1100" b="1" dirty="0">
                          <a:solidFill>
                            <a:schemeClr val="accent1"/>
                          </a:solidFill>
                          <a:effectLst/>
                        </a:rPr>
                        <a:t>Total</a:t>
                      </a:r>
                      <a:endParaRPr lang="pt-BR" sz="1100" b="1" dirty="0">
                        <a:solidFill>
                          <a:schemeClr val="accent1"/>
                        </a:solidFill>
                        <a:effectLst/>
                        <a:latin typeface="Calibri" panose="020F0502020204030204" pitchFamily="34" charset="0"/>
                        <a:ea typeface="Calibri" panose="020F0502020204030204" pitchFamily="34" charset="0"/>
                      </a:endParaRPr>
                    </a:p>
                  </a:txBody>
                  <a:tcPr marL="44450" marR="44450" marT="0" marB="0">
                    <a:lnB w="12700" cap="flat" cmpd="sng" algn="ctr">
                      <a:solidFill>
                        <a:schemeClr val="tx1"/>
                      </a:solidFill>
                      <a:prstDash val="solid"/>
                      <a:round/>
                      <a:headEnd type="none" w="med" len="med"/>
                      <a:tailEnd type="none" w="med" len="med"/>
                    </a:lnB>
                    <a:noFill/>
                  </a:tcPr>
                </a:tc>
                <a:tc>
                  <a:txBody>
                    <a:bodyPr/>
                    <a:lstStyle/>
                    <a:p>
                      <a:pPr algn="r">
                        <a:lnSpc>
                          <a:spcPct val="107000"/>
                        </a:lnSpc>
                        <a:spcAft>
                          <a:spcPts val="800"/>
                        </a:spcAft>
                      </a:pPr>
                      <a:r>
                        <a:rPr lang="pt-BR" sz="1100" b="1" dirty="0">
                          <a:solidFill>
                            <a:schemeClr val="accent1"/>
                          </a:solidFill>
                          <a:effectLst/>
                        </a:rPr>
                        <a:t>1.721</a:t>
                      </a:r>
                      <a:endParaRPr lang="pt-BR" sz="1100" b="1" dirty="0">
                        <a:solidFill>
                          <a:schemeClr val="accent1"/>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tc>
                  <a:txBody>
                    <a:bodyPr/>
                    <a:lstStyle/>
                    <a:p>
                      <a:pPr algn="r">
                        <a:lnSpc>
                          <a:spcPct val="107000"/>
                        </a:lnSpc>
                        <a:spcAft>
                          <a:spcPts val="800"/>
                        </a:spcAft>
                      </a:pPr>
                      <a:r>
                        <a:rPr lang="pt-BR" sz="1100" b="1" dirty="0">
                          <a:solidFill>
                            <a:schemeClr val="accent1"/>
                          </a:solidFill>
                          <a:effectLst/>
                        </a:rPr>
                        <a:t>2.201</a:t>
                      </a:r>
                      <a:endParaRPr lang="pt-BR" sz="1100" b="1" dirty="0">
                        <a:solidFill>
                          <a:schemeClr val="accent1"/>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tc>
                  <a:txBody>
                    <a:bodyPr/>
                    <a:lstStyle/>
                    <a:p>
                      <a:pPr algn="r">
                        <a:lnSpc>
                          <a:spcPct val="107000"/>
                        </a:lnSpc>
                        <a:spcAft>
                          <a:spcPts val="800"/>
                        </a:spcAft>
                      </a:pPr>
                      <a:r>
                        <a:rPr lang="pt-BR" sz="1100" b="1" dirty="0">
                          <a:solidFill>
                            <a:schemeClr val="accent1"/>
                          </a:solidFill>
                          <a:effectLst/>
                        </a:rPr>
                        <a:t>78%</a:t>
                      </a:r>
                      <a:endParaRPr lang="pt-BR" sz="1100" b="1" dirty="0">
                        <a:solidFill>
                          <a:schemeClr val="accent1"/>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62504941"/>
                  </a:ext>
                </a:extLst>
              </a:tr>
              <a:tr h="204788">
                <a:tc rowSpan="4">
                  <a:txBody>
                    <a:bodyPr/>
                    <a:lstStyle/>
                    <a:p>
                      <a:pPr algn="ctr">
                        <a:lnSpc>
                          <a:spcPct val="107000"/>
                        </a:lnSpc>
                        <a:spcAft>
                          <a:spcPts val="800"/>
                        </a:spcAft>
                      </a:pPr>
                      <a:r>
                        <a:rPr lang="pt-BR" sz="1100" dirty="0">
                          <a:solidFill>
                            <a:schemeClr val="tx1"/>
                          </a:solidFill>
                          <a:effectLst/>
                        </a:rPr>
                        <a:t>Vertical</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pt-BR" sz="1100" dirty="0">
                          <a:solidFill>
                            <a:schemeClr val="tx1"/>
                          </a:solidFill>
                          <a:effectLst/>
                        </a:rPr>
                        <a:t>Fundamental</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tc>
                  <a:txBody>
                    <a:bodyPr/>
                    <a:lstStyle/>
                    <a:p>
                      <a:pPr algn="r">
                        <a:lnSpc>
                          <a:spcPct val="107000"/>
                        </a:lnSpc>
                        <a:spcAft>
                          <a:spcPts val="800"/>
                        </a:spcAft>
                      </a:pPr>
                      <a:r>
                        <a:rPr lang="pt-BR" sz="1100" dirty="0">
                          <a:solidFill>
                            <a:schemeClr val="tx1"/>
                          </a:solidFill>
                          <a:effectLst/>
                        </a:rPr>
                        <a:t>41</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tc>
                  <a:txBody>
                    <a:bodyPr/>
                    <a:lstStyle/>
                    <a:p>
                      <a:pPr algn="r">
                        <a:lnSpc>
                          <a:spcPct val="107000"/>
                        </a:lnSpc>
                        <a:spcAft>
                          <a:spcPts val="800"/>
                        </a:spcAft>
                      </a:pPr>
                      <a:r>
                        <a:rPr lang="pt-BR" sz="1100" dirty="0">
                          <a:solidFill>
                            <a:schemeClr val="tx1"/>
                          </a:solidFill>
                          <a:effectLst/>
                        </a:rPr>
                        <a:t>101</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tc>
                  <a:txBody>
                    <a:bodyPr/>
                    <a:lstStyle/>
                    <a:p>
                      <a:pPr algn="r">
                        <a:lnSpc>
                          <a:spcPct val="107000"/>
                        </a:lnSpc>
                        <a:spcAft>
                          <a:spcPts val="800"/>
                        </a:spcAft>
                      </a:pPr>
                      <a:r>
                        <a:rPr lang="pt-BR" sz="1100" dirty="0">
                          <a:solidFill>
                            <a:schemeClr val="tx1"/>
                          </a:solidFill>
                          <a:effectLst/>
                        </a:rPr>
                        <a:t>41%</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xmlns="" val="448233554"/>
                  </a:ext>
                </a:extLst>
              </a:tr>
              <a:tr h="204788">
                <a:tc vMerge="1">
                  <a:txBody>
                    <a:bodyPr/>
                    <a:lstStyle/>
                    <a:p>
                      <a:endParaRPr lang="pt-BR"/>
                    </a:p>
                  </a:txBody>
                  <a:tcPr/>
                </a:tc>
                <a:tc>
                  <a:txBody>
                    <a:bodyPr/>
                    <a:lstStyle/>
                    <a:p>
                      <a:pPr>
                        <a:lnSpc>
                          <a:spcPct val="107000"/>
                        </a:lnSpc>
                        <a:spcAft>
                          <a:spcPts val="800"/>
                        </a:spcAft>
                      </a:pPr>
                      <a:r>
                        <a:rPr lang="pt-BR" sz="1100" dirty="0">
                          <a:solidFill>
                            <a:schemeClr val="tx1"/>
                          </a:solidFill>
                          <a:effectLst/>
                        </a:rPr>
                        <a:t>Médio</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178</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755</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24%</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extLst>
                  <a:ext uri="{0D108BD9-81ED-4DB2-BD59-A6C34878D82A}">
                    <a16:rowId xmlns:a16="http://schemas.microsoft.com/office/drawing/2014/main" xmlns="" val="224021208"/>
                  </a:ext>
                </a:extLst>
              </a:tr>
              <a:tr h="204788">
                <a:tc vMerge="1">
                  <a:txBody>
                    <a:bodyPr/>
                    <a:lstStyle/>
                    <a:p>
                      <a:endParaRPr lang="pt-BR"/>
                    </a:p>
                  </a:txBody>
                  <a:tcPr/>
                </a:tc>
                <a:tc>
                  <a:txBody>
                    <a:bodyPr/>
                    <a:lstStyle/>
                    <a:p>
                      <a:pPr>
                        <a:lnSpc>
                          <a:spcPct val="107000"/>
                        </a:lnSpc>
                        <a:spcAft>
                          <a:spcPts val="800"/>
                        </a:spcAft>
                      </a:pPr>
                      <a:r>
                        <a:rPr lang="pt-BR" sz="1100" dirty="0">
                          <a:solidFill>
                            <a:schemeClr val="tx1"/>
                          </a:solidFill>
                          <a:effectLst/>
                        </a:rPr>
                        <a:t>Superior</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203</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735</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tc>
                  <a:txBody>
                    <a:bodyPr/>
                    <a:lstStyle/>
                    <a:p>
                      <a:pPr algn="r">
                        <a:lnSpc>
                          <a:spcPct val="107000"/>
                        </a:lnSpc>
                        <a:spcAft>
                          <a:spcPts val="800"/>
                        </a:spcAft>
                      </a:pPr>
                      <a:r>
                        <a:rPr lang="pt-BR" sz="1100" dirty="0">
                          <a:solidFill>
                            <a:schemeClr val="tx1"/>
                          </a:solidFill>
                          <a:effectLst/>
                        </a:rPr>
                        <a:t>28%</a:t>
                      </a:r>
                      <a:endParaRPr lang="pt-BR" sz="1100" dirty="0">
                        <a:solidFill>
                          <a:schemeClr val="tx1"/>
                        </a:solidFill>
                        <a:effectLst/>
                        <a:latin typeface="Calibri" panose="020F0502020204030204" pitchFamily="34" charset="0"/>
                        <a:ea typeface="Calibri" panose="020F0502020204030204" pitchFamily="34" charset="0"/>
                      </a:endParaRPr>
                    </a:p>
                  </a:txBody>
                  <a:tcPr marL="44450" marR="44450" marT="0" marB="0" anchor="b">
                    <a:noFill/>
                  </a:tcPr>
                </a:tc>
                <a:extLst>
                  <a:ext uri="{0D108BD9-81ED-4DB2-BD59-A6C34878D82A}">
                    <a16:rowId xmlns:a16="http://schemas.microsoft.com/office/drawing/2014/main" xmlns="" val="1619326260"/>
                  </a:ext>
                </a:extLst>
              </a:tr>
              <a:tr h="204788">
                <a:tc vMerge="1">
                  <a:txBody>
                    <a:bodyPr/>
                    <a:lstStyle/>
                    <a:p>
                      <a:endParaRPr lang="pt-BR"/>
                    </a:p>
                  </a:txBody>
                  <a:tcPr/>
                </a:tc>
                <a:tc>
                  <a:txBody>
                    <a:bodyPr/>
                    <a:lstStyle/>
                    <a:p>
                      <a:pPr>
                        <a:lnSpc>
                          <a:spcPct val="107000"/>
                        </a:lnSpc>
                        <a:spcAft>
                          <a:spcPts val="800"/>
                        </a:spcAft>
                      </a:pPr>
                      <a:r>
                        <a:rPr lang="pt-BR" sz="1100" b="1" dirty="0">
                          <a:solidFill>
                            <a:schemeClr val="tx2"/>
                          </a:solidFill>
                          <a:effectLst/>
                        </a:rPr>
                        <a:t>Total</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tc>
                  <a:txBody>
                    <a:bodyPr/>
                    <a:lstStyle/>
                    <a:p>
                      <a:pPr algn="r">
                        <a:lnSpc>
                          <a:spcPct val="107000"/>
                        </a:lnSpc>
                        <a:spcAft>
                          <a:spcPts val="800"/>
                        </a:spcAft>
                      </a:pPr>
                      <a:r>
                        <a:rPr lang="pt-BR" sz="1100" b="1" dirty="0">
                          <a:solidFill>
                            <a:schemeClr val="tx2"/>
                          </a:solidFill>
                          <a:effectLst/>
                        </a:rPr>
                        <a:t>422</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tc>
                  <a:txBody>
                    <a:bodyPr/>
                    <a:lstStyle/>
                    <a:p>
                      <a:pPr algn="r">
                        <a:lnSpc>
                          <a:spcPct val="107000"/>
                        </a:lnSpc>
                        <a:spcAft>
                          <a:spcPts val="800"/>
                        </a:spcAft>
                      </a:pPr>
                      <a:r>
                        <a:rPr lang="pt-BR" sz="1100" b="1" dirty="0">
                          <a:solidFill>
                            <a:schemeClr val="tx2"/>
                          </a:solidFill>
                          <a:effectLst/>
                        </a:rPr>
                        <a:t>1.591</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tc>
                  <a:txBody>
                    <a:bodyPr/>
                    <a:lstStyle/>
                    <a:p>
                      <a:pPr algn="r">
                        <a:lnSpc>
                          <a:spcPct val="107000"/>
                        </a:lnSpc>
                        <a:spcAft>
                          <a:spcPts val="800"/>
                        </a:spcAft>
                      </a:pPr>
                      <a:r>
                        <a:rPr lang="pt-BR" sz="1100" b="1" dirty="0">
                          <a:solidFill>
                            <a:schemeClr val="tx2"/>
                          </a:solidFill>
                          <a:effectLst/>
                        </a:rPr>
                        <a:t>27%</a:t>
                      </a:r>
                      <a:endParaRPr lang="pt-BR" sz="1100" b="1" dirty="0">
                        <a:solidFill>
                          <a:schemeClr val="tx2"/>
                        </a:solidFill>
                        <a:effectLst/>
                        <a:latin typeface="Calibri" panose="020F0502020204030204" pitchFamily="34" charset="0"/>
                        <a:ea typeface="Calibri" panose="020F0502020204030204" pitchFamily="34" charset="0"/>
                      </a:endParaRPr>
                    </a:p>
                  </a:txBody>
                  <a:tcPr marL="44450" marR="44450" marT="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026952683"/>
                  </a:ext>
                </a:extLst>
              </a:tr>
            </a:tbl>
          </a:graphicData>
        </a:graphic>
      </p:graphicFrame>
    </p:spTree>
    <p:extLst>
      <p:ext uri="{BB962C8B-B14F-4D97-AF65-F5344CB8AC3E}">
        <p14:creationId xmlns:p14="http://schemas.microsoft.com/office/powerpoint/2010/main" val="370321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a 6"/>
          <p:cNvGraphicFramePr>
            <a:graphicFrameLocks noGrp="1"/>
          </p:cNvGraphicFramePr>
          <p:nvPr>
            <p:extLst>
              <p:ext uri="{D42A27DB-BD31-4B8C-83A1-F6EECF244321}">
                <p14:modId xmlns:p14="http://schemas.microsoft.com/office/powerpoint/2010/main" val="2292625993"/>
              </p:ext>
            </p:extLst>
          </p:nvPr>
        </p:nvGraphicFramePr>
        <p:xfrm>
          <a:off x="476860" y="1539260"/>
          <a:ext cx="8064896" cy="4464500"/>
        </p:xfrm>
        <a:graphic>
          <a:graphicData uri="http://schemas.openxmlformats.org/drawingml/2006/table">
            <a:tbl>
              <a:tblPr firstRow="1" firstCol="1" bandRow="1"/>
              <a:tblGrid>
                <a:gridCol w="1447545"/>
                <a:gridCol w="827169"/>
                <a:gridCol w="930565"/>
                <a:gridCol w="827169"/>
                <a:gridCol w="930565"/>
                <a:gridCol w="1033961"/>
                <a:gridCol w="1033961"/>
                <a:gridCol w="1033961"/>
              </a:tblGrid>
              <a:tr h="320872">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Segmento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Nível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gridSpan="6">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Referência (Jornada 40 horas)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320872">
                <a:tc vMerge="1">
                  <a:txBody>
                    <a:bodyPr/>
                    <a:lstStyle/>
                    <a:p>
                      <a:endParaRPr lang="pt-BR"/>
                    </a:p>
                  </a:txBody>
                  <a:tcPr/>
                </a:tc>
                <a:tc vMerge="1">
                  <a:txBody>
                    <a:bodyPr/>
                    <a:lstStyle/>
                    <a:p>
                      <a:endParaRPr lang="pt-BR"/>
                    </a:p>
                  </a:txBody>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r>
              <a:tr h="313945">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Fundamental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DEBF7"/>
                    </a:solidFill>
                  </a:tcPr>
                </a:tc>
                <a:tc>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r>
              <a:tr h="320872">
                <a:tc vMerge="1">
                  <a:txBody>
                    <a:bodyPr/>
                    <a:lstStyle/>
                    <a:p>
                      <a:endParaRPr lang="pt-BR"/>
                    </a:p>
                  </a:txBody>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r>
              <a:tr h="320872">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gridSpan="5">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320872">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CD6ED"/>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1.076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374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1.021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47</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r>
              <a:tr h="313945">
                <a:tc rowSpan="2">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Médio</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BCD6ED"/>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442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56</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r h="320872">
                <a:tc vMerge="1">
                  <a:txBody>
                    <a:bodyPr/>
                    <a:lstStyle/>
                    <a:p>
                      <a:endParaRPr lang="pt-BR"/>
                    </a:p>
                  </a:txBody>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119</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tcPr>
                </a:tc>
              </a:tr>
              <a:tr h="320872">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37</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tcPr>
                </a:tc>
              </a:tr>
              <a:tr h="313945">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351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766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119</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rowSpan="2">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pt-BR"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tcPr>
                </a:tc>
              </a:tr>
              <a:tr h="320872">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vMerge="1">
                  <a:txBody>
                    <a:bodyPr/>
                    <a:lstStyle/>
                    <a:p>
                      <a:endParaRPr lang="pt-BR"/>
                    </a:p>
                  </a:txBody>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tcPr>
                </a:tc>
              </a:tr>
              <a:tr h="313945">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Superior</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tcPr>
                </a:tc>
              </a:tr>
              <a:tr h="320872">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tcPr>
                </a:tc>
              </a:tr>
              <a:tr h="320872">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gridSpan="4">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tcPr>
                </a:tc>
              </a:tr>
            </a:tbl>
          </a:graphicData>
        </a:graphic>
      </p:graphicFrame>
      <p:sp>
        <p:nvSpPr>
          <p:cNvPr id="8" name="Rectangle 2"/>
          <p:cNvSpPr>
            <a:spLocks noChangeArrowheads="1"/>
          </p:cNvSpPr>
          <p:nvPr/>
        </p:nvSpPr>
        <p:spPr bwMode="auto">
          <a:xfrm>
            <a:off x="827584" y="620688"/>
            <a:ext cx="736344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pt-BR"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Distribuição de servidores na Tabela salarial após a Progressão de 2022 (Setembro/2022)</a:t>
            </a:r>
            <a:endParaRPr kumimoji="0" lang="pt-BR" altLang="pt-BR"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pt-BR" altLang="pt-BR" b="0" i="0" u="none" strike="noStrike" cap="none" normalizeH="0" baseline="0" dirty="0" smtClean="0">
              <a:ln>
                <a:noFill/>
              </a:ln>
              <a:solidFill>
                <a:schemeClr val="tx1"/>
              </a:solidFill>
              <a:effectLst/>
              <a:latin typeface="Arial" panose="020B0604020202020204" pitchFamily="34" charset="0"/>
            </a:endParaRPr>
          </a:p>
        </p:txBody>
      </p:sp>
      <p:sp>
        <p:nvSpPr>
          <p:cNvPr id="10" name="CaixaDeTexto 9"/>
          <p:cNvSpPr txBox="1"/>
          <p:nvPr/>
        </p:nvSpPr>
        <p:spPr>
          <a:xfrm>
            <a:off x="4509308" y="6003760"/>
            <a:ext cx="4527188" cy="461665"/>
          </a:xfrm>
          <a:prstGeom prst="rect">
            <a:avLst/>
          </a:prstGeom>
          <a:noFill/>
        </p:spPr>
        <p:txBody>
          <a:bodyPr wrap="square" rtlCol="0">
            <a:spAutoFit/>
          </a:bodyPr>
          <a:lstStyle/>
          <a:p>
            <a:r>
              <a:rPr lang="pt-BR" sz="2400" dirty="0" smtClean="0"/>
              <a:t>Total de servidores PAEPE – 6.423 </a:t>
            </a:r>
            <a:endParaRPr lang="pt-BR" sz="2400" dirty="0"/>
          </a:p>
        </p:txBody>
      </p:sp>
    </p:spTree>
    <p:extLst>
      <p:ext uri="{BB962C8B-B14F-4D97-AF65-F5344CB8AC3E}">
        <p14:creationId xmlns:p14="http://schemas.microsoft.com/office/powerpoint/2010/main" val="1122672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Espaço Reservado para Conteúdo 3">
            <a:extLst>
              <a:ext uri="{FF2B5EF4-FFF2-40B4-BE49-F238E27FC236}">
                <a16:creationId xmlns:a16="http://schemas.microsoft.com/office/drawing/2014/main" xmlns="" id="{21E9714E-4DA3-B336-0BCF-13548D8C9E72}"/>
              </a:ext>
            </a:extLst>
          </p:cNvPr>
          <p:cNvGraphicFramePr>
            <a:graphicFrameLocks noGrp="1"/>
          </p:cNvGraphicFramePr>
          <p:nvPr>
            <p:ph idx="1"/>
            <p:extLst>
              <p:ext uri="{D42A27DB-BD31-4B8C-83A1-F6EECF244321}">
                <p14:modId xmlns:p14="http://schemas.microsoft.com/office/powerpoint/2010/main" val="2423191034"/>
              </p:ext>
            </p:extLst>
          </p:nvPr>
        </p:nvGraphicFramePr>
        <p:xfrm>
          <a:off x="827584" y="1196752"/>
          <a:ext cx="7560842" cy="4978434"/>
        </p:xfrm>
        <a:graphic>
          <a:graphicData uri="http://schemas.openxmlformats.org/drawingml/2006/table">
            <a:tbl>
              <a:tblPr firstRow="1" firstCol="1" bandRow="1"/>
              <a:tblGrid>
                <a:gridCol w="1461991">
                  <a:extLst>
                    <a:ext uri="{9D8B030D-6E8A-4147-A177-3AD203B41FA5}">
                      <a16:colId xmlns:a16="http://schemas.microsoft.com/office/drawing/2014/main" xmlns="" val="20000"/>
                    </a:ext>
                  </a:extLst>
                </a:gridCol>
                <a:gridCol w="695569">
                  <a:extLst>
                    <a:ext uri="{9D8B030D-6E8A-4147-A177-3AD203B41FA5}">
                      <a16:colId xmlns:a16="http://schemas.microsoft.com/office/drawing/2014/main" xmlns="" val="20001"/>
                    </a:ext>
                  </a:extLst>
                </a:gridCol>
                <a:gridCol w="900547">
                  <a:extLst>
                    <a:ext uri="{9D8B030D-6E8A-4147-A177-3AD203B41FA5}">
                      <a16:colId xmlns:a16="http://schemas.microsoft.com/office/drawing/2014/main" xmlns="" val="20002"/>
                    </a:ext>
                  </a:extLst>
                </a:gridCol>
                <a:gridCol w="900547">
                  <a:extLst>
                    <a:ext uri="{9D8B030D-6E8A-4147-A177-3AD203B41FA5}">
                      <a16:colId xmlns:a16="http://schemas.microsoft.com/office/drawing/2014/main" xmlns="" val="20003"/>
                    </a:ext>
                  </a:extLst>
                </a:gridCol>
                <a:gridCol w="900547">
                  <a:extLst>
                    <a:ext uri="{9D8B030D-6E8A-4147-A177-3AD203B41FA5}">
                      <a16:colId xmlns:a16="http://schemas.microsoft.com/office/drawing/2014/main" xmlns="" val="20004"/>
                    </a:ext>
                  </a:extLst>
                </a:gridCol>
                <a:gridCol w="900547">
                  <a:extLst>
                    <a:ext uri="{9D8B030D-6E8A-4147-A177-3AD203B41FA5}">
                      <a16:colId xmlns:a16="http://schemas.microsoft.com/office/drawing/2014/main" xmlns="" val="20005"/>
                    </a:ext>
                  </a:extLst>
                </a:gridCol>
                <a:gridCol w="900547">
                  <a:extLst>
                    <a:ext uri="{9D8B030D-6E8A-4147-A177-3AD203B41FA5}">
                      <a16:colId xmlns:a16="http://schemas.microsoft.com/office/drawing/2014/main" xmlns="" val="20006"/>
                    </a:ext>
                  </a:extLst>
                </a:gridCol>
                <a:gridCol w="900547">
                  <a:extLst>
                    <a:ext uri="{9D8B030D-6E8A-4147-A177-3AD203B41FA5}">
                      <a16:colId xmlns:a16="http://schemas.microsoft.com/office/drawing/2014/main" xmlns="" val="20007"/>
                    </a:ext>
                  </a:extLst>
                </a:gridCol>
              </a:tblGrid>
              <a:tr h="339826">
                <a:tc gridSpan="8">
                  <a:txBody>
                    <a:bodyPr/>
                    <a:lstStyle/>
                    <a:p>
                      <a:pPr algn="ctr">
                        <a:lnSpc>
                          <a:spcPct val="107000"/>
                        </a:lnSpc>
                        <a:spcAft>
                          <a:spcPts val="0"/>
                        </a:spcAft>
                      </a:pPr>
                      <a:r>
                        <a:rPr lang="pt-BR" sz="1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APTOS A PARTICIPAR EM 2023</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xmlns="" val="10000"/>
                  </a:ext>
                </a:extLst>
              </a:tr>
              <a:tr h="356816">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Segmento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3"/>
                    </a:solidFill>
                  </a:tcPr>
                </a:tc>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Nível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gridSpan="6">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Referência (Jornada 40 horas)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xmlns="" val="10001"/>
                  </a:ext>
                </a:extLst>
              </a:tr>
              <a:tr h="356816">
                <a:tc vMerge="1">
                  <a:txBody>
                    <a:bodyPr/>
                    <a:lstStyle/>
                    <a:p>
                      <a:endParaRPr lang="pt-BR"/>
                    </a:p>
                  </a:txBody>
                  <a:tcPr/>
                </a:tc>
                <a:tc vMerge="1">
                  <a:txBody>
                    <a:bodyPr/>
                    <a:lstStyle/>
                    <a:p>
                      <a:endParaRPr lang="pt-BR"/>
                    </a:p>
                  </a:txBody>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3"/>
                    </a:solidFill>
                  </a:tcPr>
                </a:tc>
                <a:extLst>
                  <a:ext uri="{0D108BD9-81ED-4DB2-BD59-A6C34878D82A}">
                    <a16:rowId xmlns:a16="http://schemas.microsoft.com/office/drawing/2014/main" xmlns="" val="10002"/>
                  </a:ext>
                </a:extLst>
              </a:tr>
              <a:tr h="356816">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Fundamental</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xmlns="" val="10003"/>
                  </a:ext>
                </a:extLst>
              </a:tr>
              <a:tr h="356816">
                <a:tc vMerge="1">
                  <a:txBody>
                    <a:bodyPr/>
                    <a:lstStyle/>
                    <a:p>
                      <a:endParaRPr lang="pt-BR"/>
                    </a:p>
                  </a:txBody>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xmlns="" val="10004"/>
                  </a:ext>
                </a:extLst>
              </a:tr>
              <a:tr h="356816">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BCD6ED"/>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1.076</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extLst>
                  <a:ext uri="{0D108BD9-81ED-4DB2-BD59-A6C34878D82A}">
                    <a16:rowId xmlns:a16="http://schemas.microsoft.com/office/drawing/2014/main" xmlns="" val="10006"/>
                  </a:ext>
                </a:extLst>
              </a:tr>
              <a:tr h="356816">
                <a:tc rowSpan="2">
                  <a:txBody>
                    <a:bodyPr/>
                    <a:lstStyle/>
                    <a:p>
                      <a:pPr algn="ctr">
                        <a:lnSpc>
                          <a:spcPct val="107000"/>
                        </a:lnSpc>
                        <a:spcAft>
                          <a:spcPts val="0"/>
                        </a:spcAft>
                      </a:pPr>
                      <a:r>
                        <a:rPr lang="pt-BR" sz="16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Médio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7"/>
                  </a:ext>
                </a:extLst>
              </a:tr>
              <a:tr h="356816">
                <a:tc vMerge="1">
                  <a:txBody>
                    <a:bodyPr/>
                    <a:lstStyle/>
                    <a:p>
                      <a:endParaRPr lang="pt-BR"/>
                    </a:p>
                  </a:txBody>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118</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D6ED"/>
                    </a:solidFill>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10008"/>
                  </a:ext>
                </a:extLst>
              </a:tr>
              <a:tr h="356816">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712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119</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rowSpan="2">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tcPr>
                </a:tc>
                <a:extLst>
                  <a:ext uri="{0D108BD9-81ED-4DB2-BD59-A6C34878D82A}">
                    <a16:rowId xmlns:a16="http://schemas.microsoft.com/office/drawing/2014/main" xmlns="" val="10010"/>
                  </a:ext>
                </a:extLst>
              </a:tr>
              <a:tr h="356816">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vMerge="1">
                  <a:txBody>
                    <a:bodyPr/>
                    <a:lstStyle/>
                    <a:p>
                      <a:endParaRPr lang="pt-BR"/>
                    </a:p>
                  </a:txBody>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tcPr>
                </a:tc>
                <a:extLst>
                  <a:ext uri="{0D108BD9-81ED-4DB2-BD59-A6C34878D82A}">
                    <a16:rowId xmlns:a16="http://schemas.microsoft.com/office/drawing/2014/main" xmlns="" val="10011"/>
                  </a:ext>
                </a:extLst>
              </a:tr>
              <a:tr h="356816">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Superior</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10012"/>
                  </a:ext>
                </a:extLst>
              </a:tr>
              <a:tr h="356816">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a:lnSpc>
                          <a:spcPct val="107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10013"/>
                  </a:ext>
                </a:extLst>
              </a:tr>
              <a:tr h="356816">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pt-BR" sz="1600" dirty="0">
                        <a:effectLst/>
                        <a:latin typeface="Calibri" panose="020F0502020204030204" pitchFamily="34" charset="0"/>
                        <a:cs typeface="Times New Roman" panose="02020603050405020304" pitchFamily="18" charset="0"/>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r h="356816">
                <a:tc gridSpan="8">
                  <a:txBody>
                    <a:bodyPr/>
                    <a:lstStyle/>
                    <a:p>
                      <a:pPr algn="ctr">
                        <a:lnSpc>
                          <a:spcPct val="107000"/>
                        </a:lnSpc>
                        <a:spcAft>
                          <a:spcPts val="0"/>
                        </a:spcAft>
                      </a:pPr>
                      <a:r>
                        <a:rPr lang="pt-BR" sz="18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Total aptos </a:t>
                      </a:r>
                      <a:r>
                        <a:rPr lang="pt-BR" sz="1800" b="1" dirty="0" smtClean="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para a Progressão de 2023 = 3661 (dados</a:t>
                      </a:r>
                      <a:r>
                        <a:rPr lang="pt-BR" sz="1800" b="1" baseline="0" dirty="0" smtClean="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Setembro/2022)</a:t>
                      </a:r>
                      <a:endParaRPr lang="pt-BR"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val="3468015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CA428274-6491-A25A-C687-93F7B118CE8C}"/>
              </a:ext>
            </a:extLst>
          </p:cNvPr>
          <p:cNvSpPr/>
          <p:nvPr/>
        </p:nvSpPr>
        <p:spPr>
          <a:xfrm>
            <a:off x="216384" y="620688"/>
            <a:ext cx="7648312" cy="523220"/>
          </a:xfrm>
          <a:prstGeom prst="rect">
            <a:avLst/>
          </a:prstGeom>
        </p:spPr>
        <p:txBody>
          <a:bodyPr wrap="none">
            <a:spAutoFit/>
          </a:bodyPr>
          <a:lstStyle/>
          <a:p>
            <a:pPr>
              <a:spcBef>
                <a:spcPts val="1200"/>
              </a:spcBef>
              <a:spcAft>
                <a:spcPts val="1200"/>
              </a:spcAft>
              <a:buClr>
                <a:srgbClr val="002060"/>
              </a:buClr>
              <a:buSzPct val="100000"/>
            </a:pPr>
            <a:r>
              <a:rPr lang="pt-BR" sz="2800" b="1" dirty="0">
                <a:solidFill>
                  <a:schemeClr val="tx2"/>
                </a:solidFill>
                <a:latin typeface="Calibri" panose="020F0502020204030204" pitchFamily="34" charset="0"/>
                <a:cs typeface="Calibri" panose="020F0502020204030204" pitchFamily="34" charset="0"/>
              </a:rPr>
              <a:t>B. Comitê para Revisão do Processo de Progressão</a:t>
            </a:r>
          </a:p>
        </p:txBody>
      </p:sp>
      <p:sp>
        <p:nvSpPr>
          <p:cNvPr id="5" name="CaixaDeTexto 4">
            <a:extLst>
              <a:ext uri="{FF2B5EF4-FFF2-40B4-BE49-F238E27FC236}">
                <a16:creationId xmlns:a16="http://schemas.microsoft.com/office/drawing/2014/main" xmlns="" id="{E0C1403C-D09F-2E97-6367-FBCA395CAAC9}"/>
              </a:ext>
            </a:extLst>
          </p:cNvPr>
          <p:cNvSpPr txBox="1"/>
          <p:nvPr/>
        </p:nvSpPr>
        <p:spPr>
          <a:xfrm>
            <a:off x="611560" y="1328682"/>
            <a:ext cx="7344816" cy="5271187"/>
          </a:xfrm>
          <a:prstGeom prst="rect">
            <a:avLst/>
          </a:prstGeom>
          <a:noFill/>
        </p:spPr>
        <p:txBody>
          <a:bodyPr wrap="square" rtlCol="0">
            <a:spAutoFit/>
          </a:bodyPr>
          <a:lstStyle/>
          <a:p>
            <a:pPr marL="285750" indent="-285750" algn="just">
              <a:lnSpc>
                <a:spcPct val="107000"/>
              </a:lnSpc>
              <a:spcBef>
                <a:spcPts val="300"/>
              </a:spcBef>
              <a:spcAft>
                <a:spcPts val="300"/>
              </a:spcAft>
              <a:buFont typeface="Wingdings" panose="05000000000000000000" pitchFamily="2" charset="2"/>
              <a:buChar char="§"/>
            </a:pPr>
            <a:r>
              <a:rPr lang="pt-BR" sz="1800" dirty="0">
                <a:effectLst/>
                <a:latin typeface="Calibri" panose="020F0502020204030204" pitchFamily="34" charset="0"/>
                <a:ea typeface="Calibri" panose="020F0502020204030204" pitchFamily="34" charset="0"/>
              </a:rPr>
              <a:t>Portaria PRDU 002/2022. </a:t>
            </a:r>
          </a:p>
          <a:p>
            <a:pPr marL="285750" indent="-285750" algn="just">
              <a:lnSpc>
                <a:spcPct val="107000"/>
              </a:lnSpc>
              <a:spcBef>
                <a:spcPts val="300"/>
              </a:spcBef>
              <a:spcAft>
                <a:spcPts val="300"/>
              </a:spcAft>
              <a:buFont typeface="Wingdings" panose="05000000000000000000" pitchFamily="2" charset="2"/>
              <a:buChar char="§"/>
            </a:pPr>
            <a:r>
              <a:rPr lang="pt-BR" b="1" dirty="0">
                <a:solidFill>
                  <a:schemeClr val="tx2"/>
                </a:solidFill>
                <a:latin typeface="Calibri" panose="020F0502020204030204" pitchFamily="34" charset="0"/>
                <a:ea typeface="Calibri" panose="020F0502020204030204" pitchFamily="34" charset="0"/>
              </a:rPr>
              <a:t>O</a:t>
            </a:r>
            <a:r>
              <a:rPr lang="pt-BR" sz="1800" b="1" dirty="0">
                <a:solidFill>
                  <a:schemeClr val="tx2"/>
                </a:solidFill>
                <a:effectLst/>
                <a:latin typeface="Calibri" panose="020F0502020204030204" pitchFamily="34" charset="0"/>
                <a:ea typeface="Calibri" panose="020F0502020204030204" pitchFamily="34" charset="0"/>
              </a:rPr>
              <a:t>bjetivo:</a:t>
            </a:r>
            <a:r>
              <a:rPr lang="pt-BR" sz="1800" b="1" dirty="0">
                <a:effectLst/>
                <a:latin typeface="Calibri" panose="020F0502020204030204" pitchFamily="34" charset="0"/>
                <a:ea typeface="Calibri" panose="020F0502020204030204" pitchFamily="34" charset="0"/>
              </a:rPr>
              <a:t> </a:t>
            </a:r>
            <a:r>
              <a:rPr lang="pt-BR" sz="1800" dirty="0">
                <a:effectLst/>
                <a:latin typeface="Calibri" panose="020F0502020204030204" pitchFamily="34" charset="0"/>
                <a:ea typeface="Calibri" panose="020F0502020204030204" pitchFamily="34" charset="0"/>
              </a:rPr>
              <a:t>apresentar propostas de aperfeiçoamento do processo de progressão na Carreira PAEPE. </a:t>
            </a:r>
          </a:p>
          <a:p>
            <a:pPr marL="285750" indent="-285750" algn="just">
              <a:lnSpc>
                <a:spcPct val="107000"/>
              </a:lnSpc>
              <a:spcBef>
                <a:spcPts val="300"/>
              </a:spcBef>
              <a:spcAft>
                <a:spcPts val="300"/>
              </a:spcAft>
              <a:buFont typeface="Wingdings" panose="05000000000000000000" pitchFamily="2" charset="2"/>
              <a:buChar char="§"/>
            </a:pPr>
            <a:r>
              <a:rPr lang="pt-BR" sz="1800" dirty="0">
                <a:effectLst/>
                <a:highlight>
                  <a:srgbClr val="FFFFFF"/>
                </a:highlight>
                <a:latin typeface="Calibri" panose="020F0502020204030204" pitchFamily="34" charset="0"/>
                <a:ea typeface="Calibri" panose="020F0502020204030204" pitchFamily="34" charset="0"/>
              </a:rPr>
              <a:t>Entre abril e setembro de 2022: </a:t>
            </a:r>
            <a:r>
              <a:rPr lang="pt-BR" sz="1800" b="1" dirty="0">
                <a:solidFill>
                  <a:schemeClr val="tx2"/>
                </a:solidFill>
                <a:effectLst/>
                <a:highlight>
                  <a:srgbClr val="FFFFFF"/>
                </a:highlight>
                <a:latin typeface="Calibri" panose="020F0502020204030204" pitchFamily="34" charset="0"/>
                <a:ea typeface="Calibri" panose="020F0502020204030204" pitchFamily="34" charset="0"/>
              </a:rPr>
              <a:t>16 reuniões</a:t>
            </a:r>
            <a:endParaRPr lang="pt-BR" sz="1800" b="1" dirty="0">
              <a:solidFill>
                <a:schemeClr val="tx2"/>
              </a:solidFill>
              <a:effectLst/>
              <a:latin typeface="Calibri" panose="020F0502020204030204" pitchFamily="34" charset="0"/>
              <a:ea typeface="Calibri" panose="020F0502020204030204" pitchFamily="34" charset="0"/>
            </a:endParaRPr>
          </a:p>
          <a:p>
            <a:pPr marL="285750" indent="-285750">
              <a:spcBef>
                <a:spcPts val="300"/>
              </a:spcBef>
              <a:spcAft>
                <a:spcPts val="300"/>
              </a:spcAft>
              <a:buFont typeface="Wingdings" panose="05000000000000000000" pitchFamily="2" charset="2"/>
              <a:buChar char="§"/>
            </a:pPr>
            <a:r>
              <a:rPr lang="pt-BR" sz="1800" b="1" dirty="0">
                <a:solidFill>
                  <a:schemeClr val="tx2"/>
                </a:solidFill>
                <a:effectLst/>
                <a:latin typeface="Calibri" panose="020F0502020204030204" pitchFamily="34" charset="0"/>
                <a:ea typeface="Calibri" panose="020F0502020204030204" pitchFamily="34" charset="0"/>
              </a:rPr>
              <a:t>Integrantes:</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Ademir Jorge de Carvalho – CIDF</a:t>
            </a:r>
          </a:p>
          <a:p>
            <a:pPr marL="444500" lvl="1" indent="-190500">
              <a:spcBef>
                <a:spcPts val="0"/>
              </a:spcBef>
              <a:spcAft>
                <a:spcPts val="0"/>
              </a:spcAft>
              <a:buFont typeface="Arial" panose="020B0604020202020204" pitchFamily="34" charset="0"/>
              <a:buChar char="•"/>
            </a:pPr>
            <a:r>
              <a:rPr lang="pt-BR" sz="1600" dirty="0" err="1">
                <a:effectLst/>
                <a:latin typeface="Calibri" panose="020F0502020204030204" pitchFamily="34" charset="0"/>
                <a:ea typeface="Calibri" panose="020F0502020204030204" pitchFamily="34" charset="0"/>
              </a:rPr>
              <a:t>Adilton</a:t>
            </a:r>
            <a:r>
              <a:rPr lang="pt-BR" sz="1600" dirty="0">
                <a:effectLst/>
                <a:latin typeface="Calibri" panose="020F0502020204030204" pitchFamily="34" charset="0"/>
                <a:ea typeface="Calibri" panose="020F0502020204030204" pitchFamily="34" charset="0"/>
              </a:rPr>
              <a:t> Dorival Leite – GR</a:t>
            </a:r>
          </a:p>
          <a:p>
            <a:pPr marL="444500" lvl="1" indent="-190500">
              <a:spcBef>
                <a:spcPts val="0"/>
              </a:spcBef>
              <a:spcAft>
                <a:spcPts val="0"/>
              </a:spcAft>
              <a:buFont typeface="Arial" panose="020B0604020202020204" pitchFamily="34" charset="0"/>
              <a:buChar char="•"/>
            </a:pPr>
            <a:r>
              <a:rPr lang="pt-BR" sz="1600" dirty="0" err="1">
                <a:effectLst/>
                <a:latin typeface="Calibri" panose="020F0502020204030204" pitchFamily="34" charset="0"/>
                <a:ea typeface="Calibri" panose="020F0502020204030204" pitchFamily="34" charset="0"/>
              </a:rPr>
              <a:t>Antonio</a:t>
            </a:r>
            <a:r>
              <a:rPr lang="pt-BR" sz="1600" dirty="0">
                <a:effectLst/>
                <a:latin typeface="Calibri" panose="020F0502020204030204" pitchFamily="34" charset="0"/>
                <a:ea typeface="Calibri" panose="020F0502020204030204" pitchFamily="34" charset="0"/>
              </a:rPr>
              <a:t> Marcos Pereira de Moura - IG</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Bruno Gomes Ximenes - IB</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Christian de Oliveira Dias – HC</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Cláudia Filomena </a:t>
            </a:r>
            <a:r>
              <a:rPr lang="pt-BR" sz="1600" dirty="0" err="1">
                <a:effectLst/>
                <a:latin typeface="Calibri" panose="020F0502020204030204" pitchFamily="34" charset="0"/>
                <a:ea typeface="Calibri" panose="020F0502020204030204" pitchFamily="34" charset="0"/>
              </a:rPr>
              <a:t>Bratficher</a:t>
            </a:r>
            <a:r>
              <a:rPr lang="pt-BR" sz="1600" dirty="0">
                <a:effectLst/>
                <a:latin typeface="Calibri" panose="020F0502020204030204" pitchFamily="34" charset="0"/>
                <a:ea typeface="Calibri" panose="020F0502020204030204" pitchFamily="34" charset="0"/>
              </a:rPr>
              <a:t> Dário - FT</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Daniel </a:t>
            </a:r>
            <a:r>
              <a:rPr lang="pt-BR" sz="1600" dirty="0" err="1">
                <a:effectLst/>
                <a:latin typeface="Calibri" panose="020F0502020204030204" pitchFamily="34" charset="0"/>
                <a:ea typeface="Calibri" panose="020F0502020204030204" pitchFamily="34" charset="0"/>
              </a:rPr>
              <a:t>Cantinelli</a:t>
            </a:r>
            <a:r>
              <a:rPr lang="pt-BR" sz="1600" dirty="0">
                <a:effectLst/>
                <a:latin typeface="Calibri" panose="020F0502020204030204" pitchFamily="34" charset="0"/>
                <a:ea typeface="Calibri" panose="020F0502020204030204" pitchFamily="34" charset="0"/>
              </a:rPr>
              <a:t> </a:t>
            </a:r>
            <a:r>
              <a:rPr lang="pt-BR" sz="1600" dirty="0" err="1">
                <a:effectLst/>
                <a:latin typeface="Calibri" panose="020F0502020204030204" pitchFamily="34" charset="0"/>
                <a:ea typeface="Calibri" panose="020F0502020204030204" pitchFamily="34" charset="0"/>
              </a:rPr>
              <a:t>Sevillano</a:t>
            </a:r>
            <a:r>
              <a:rPr lang="pt-BR" sz="1600" dirty="0">
                <a:effectLst/>
                <a:latin typeface="Calibri" panose="020F0502020204030204" pitchFamily="34" charset="0"/>
                <a:ea typeface="Calibri" panose="020F0502020204030204" pitchFamily="34" charset="0"/>
              </a:rPr>
              <a:t> - PRG</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Elson André da Silva - EDUCORP</a:t>
            </a:r>
          </a:p>
          <a:p>
            <a:pPr marL="444500" lvl="1" indent="-190500">
              <a:spcBef>
                <a:spcPts val="0"/>
              </a:spcBef>
              <a:spcAft>
                <a:spcPts val="0"/>
              </a:spcAft>
              <a:buFont typeface="Arial" panose="020B0604020202020204" pitchFamily="34" charset="0"/>
              <a:buChar char="•"/>
            </a:pPr>
            <a:r>
              <a:rPr lang="pt-BR" sz="1600" dirty="0" err="1">
                <a:effectLst/>
                <a:latin typeface="Calibri" panose="020F0502020204030204" pitchFamily="34" charset="0"/>
                <a:ea typeface="Calibri" panose="020F0502020204030204" pitchFamily="34" charset="0"/>
              </a:rPr>
              <a:t>Gesiel</a:t>
            </a:r>
            <a:r>
              <a:rPr lang="pt-BR" sz="1600" dirty="0">
                <a:effectLst/>
                <a:latin typeface="Calibri" panose="020F0502020204030204" pitchFamily="34" charset="0"/>
                <a:ea typeface="Calibri" panose="020F0502020204030204" pitchFamily="34" charset="0"/>
              </a:rPr>
              <a:t> Azevedo dos Santos - DGRH</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Giovanna Beraldo Azambuja Silva - DGRH</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Isabel Cristina Nogueira - DGRH</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Juliana Karina Ruiz Heinrich </a:t>
            </a:r>
            <a:r>
              <a:rPr lang="pt-BR" sz="1600" dirty="0" err="1">
                <a:effectLst/>
                <a:latin typeface="Calibri" panose="020F0502020204030204" pitchFamily="34" charset="0"/>
                <a:ea typeface="Calibri" panose="020F0502020204030204" pitchFamily="34" charset="0"/>
              </a:rPr>
              <a:t>Mucoucah</a:t>
            </a:r>
            <a:r>
              <a:rPr lang="pt-BR" sz="1600" dirty="0">
                <a:effectLst/>
                <a:latin typeface="Calibri" panose="020F0502020204030204" pitchFamily="34" charset="0"/>
                <a:ea typeface="Calibri" panose="020F0502020204030204" pitchFamily="34" charset="0"/>
              </a:rPr>
              <a:t> - CAISM</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Rodrigo Lanna Franco da Silveira – PRDU (Presidente)</a:t>
            </a:r>
          </a:p>
          <a:p>
            <a:pPr marL="444500" lvl="1" indent="-190500">
              <a:spcBef>
                <a:spcPts val="0"/>
              </a:spcBef>
              <a:spcAft>
                <a:spcPts val="0"/>
              </a:spcAft>
              <a:buFont typeface="Arial" panose="020B0604020202020204" pitchFamily="34" charset="0"/>
              <a:buChar char="•"/>
            </a:pPr>
            <a:r>
              <a:rPr lang="pt-BR" sz="1600" dirty="0">
                <a:effectLst/>
                <a:latin typeface="Calibri" panose="020F0502020204030204" pitchFamily="34" charset="0"/>
                <a:ea typeface="Calibri" panose="020F0502020204030204" pitchFamily="34" charset="0"/>
              </a:rPr>
              <a:t>Thiago Baldini da Silva – AEPLAN</a:t>
            </a:r>
            <a:endParaRPr lang="pt-BR" sz="1600" dirty="0"/>
          </a:p>
        </p:txBody>
      </p:sp>
      <p:sp>
        <p:nvSpPr>
          <p:cNvPr id="8" name="AutoShape 4">
            <a:extLst>
              <a:ext uri="{FF2B5EF4-FFF2-40B4-BE49-F238E27FC236}">
                <a16:creationId xmlns:a16="http://schemas.microsoft.com/office/drawing/2014/main" xmlns="" id="{60192A4D-4B73-6C87-6B61-0F032C7DA3B0}"/>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10" name="Imagem 9" descr="Grupo de pessoas posando para foto&#10;&#10;Descrição gerada automaticamente">
            <a:extLst>
              <a:ext uri="{FF2B5EF4-FFF2-40B4-BE49-F238E27FC236}">
                <a16:creationId xmlns:a16="http://schemas.microsoft.com/office/drawing/2014/main" xmlns="" id="{2BD742A3-EEFF-985E-30FA-6966BE3B61A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2791"/>
          <a:stretch/>
        </p:blipFill>
        <p:spPr>
          <a:xfrm>
            <a:off x="5821169" y="4624227"/>
            <a:ext cx="3134641" cy="1944216"/>
          </a:xfrm>
          <a:prstGeom prst="rect">
            <a:avLst/>
          </a:prstGeom>
        </p:spPr>
      </p:pic>
    </p:spTree>
    <p:extLst>
      <p:ext uri="{BB962C8B-B14F-4D97-AF65-F5344CB8AC3E}">
        <p14:creationId xmlns:p14="http://schemas.microsoft.com/office/powerpoint/2010/main" val="86249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a:extLst>
              <a:ext uri="{FF2B5EF4-FFF2-40B4-BE49-F238E27FC236}">
                <a16:creationId xmlns:a16="http://schemas.microsoft.com/office/drawing/2014/main" xmlns="" id="{C71CAB1D-BBDB-5FF5-E282-0F87B208B526}"/>
              </a:ext>
            </a:extLst>
          </p:cNvPr>
          <p:cNvSpPr/>
          <p:nvPr/>
        </p:nvSpPr>
        <p:spPr>
          <a:xfrm>
            <a:off x="216384" y="620688"/>
            <a:ext cx="7733592" cy="523220"/>
          </a:xfrm>
          <a:prstGeom prst="rect">
            <a:avLst/>
          </a:prstGeom>
        </p:spPr>
        <p:txBody>
          <a:bodyPr wrap="none">
            <a:spAutoFit/>
          </a:bodyPr>
          <a:lstStyle/>
          <a:p>
            <a:pPr>
              <a:spcBef>
                <a:spcPts val="1200"/>
              </a:spcBef>
              <a:spcAft>
                <a:spcPts val="1200"/>
              </a:spcAft>
              <a:buClr>
                <a:srgbClr val="002060"/>
              </a:buClr>
              <a:buSzPct val="100000"/>
            </a:pPr>
            <a:r>
              <a:rPr lang="pt-BR" sz="2800" b="1" dirty="0">
                <a:solidFill>
                  <a:schemeClr val="tx2"/>
                </a:solidFill>
                <a:latin typeface="Calibri" panose="020F0502020204030204" pitchFamily="34" charset="0"/>
                <a:cs typeface="Calibri" panose="020F0502020204030204" pitchFamily="34" charset="0"/>
              </a:rPr>
              <a:t>C. Quadro geral das propostas de aperfeiçoamento</a:t>
            </a:r>
          </a:p>
        </p:txBody>
      </p:sp>
      <p:sp>
        <p:nvSpPr>
          <p:cNvPr id="7" name="CaixaDeTexto 6">
            <a:extLst>
              <a:ext uri="{FF2B5EF4-FFF2-40B4-BE49-F238E27FC236}">
                <a16:creationId xmlns:a16="http://schemas.microsoft.com/office/drawing/2014/main" xmlns="" id="{2821EA20-C1EC-0C68-7CA0-D18EDD234F7E}"/>
              </a:ext>
            </a:extLst>
          </p:cNvPr>
          <p:cNvSpPr txBox="1"/>
          <p:nvPr/>
        </p:nvSpPr>
        <p:spPr>
          <a:xfrm>
            <a:off x="467544" y="1340768"/>
            <a:ext cx="7632848" cy="1939505"/>
          </a:xfrm>
          <a:prstGeom prst="rect">
            <a:avLst/>
          </a:prstGeom>
          <a:noFill/>
        </p:spPr>
        <p:txBody>
          <a:bodyPr wrap="square" rtlCol="0">
            <a:spAutoFit/>
          </a:bodyPr>
          <a:lstStyle/>
          <a:p>
            <a:pPr marL="285750" indent="-285750" algn="just">
              <a:lnSpc>
                <a:spcPct val="107000"/>
              </a:lnSpc>
              <a:spcBef>
                <a:spcPts val="600"/>
              </a:spcBef>
              <a:spcAft>
                <a:spcPts val="600"/>
              </a:spcAft>
              <a:buFont typeface="Wingdings" panose="05000000000000000000" pitchFamily="2" charset="2"/>
              <a:buChar char="§"/>
              <a:tabLst>
                <a:tab pos="1021080" algn="l"/>
              </a:tabLst>
            </a:pPr>
            <a:r>
              <a:rPr lang="pt-BR" sz="1800" dirty="0">
                <a:effectLst/>
                <a:latin typeface="Calibri" panose="020F0502020204030204" pitchFamily="34" charset="0"/>
                <a:ea typeface="Calibri" panose="020F0502020204030204" pitchFamily="34" charset="0"/>
              </a:rPr>
              <a:t>DGRH: calendário para recebimento de sugestões de ações para aperfeiçoamento de tal processo. </a:t>
            </a:r>
          </a:p>
          <a:p>
            <a:pPr marL="285750" indent="-285750" algn="just">
              <a:lnSpc>
                <a:spcPct val="107000"/>
              </a:lnSpc>
              <a:spcBef>
                <a:spcPts val="600"/>
              </a:spcBef>
              <a:spcAft>
                <a:spcPts val="600"/>
              </a:spcAft>
              <a:buFont typeface="Wingdings" panose="05000000000000000000" pitchFamily="2" charset="2"/>
              <a:buChar char="§"/>
              <a:tabLst>
                <a:tab pos="1021080" algn="l"/>
              </a:tabLst>
            </a:pPr>
            <a:r>
              <a:rPr lang="pt-BR" sz="1800" dirty="0">
                <a:effectLst/>
                <a:latin typeface="Calibri" panose="020F0502020204030204" pitchFamily="34" charset="0"/>
                <a:ea typeface="Calibri" panose="020F0502020204030204" pitchFamily="34" charset="0"/>
              </a:rPr>
              <a:t>Total de 86 sugestões de melhorias: </a:t>
            </a:r>
            <a:r>
              <a:rPr lang="pt-BR" b="1" u="sng" dirty="0" smtClean="0">
                <a:solidFill>
                  <a:srgbClr val="FF0000"/>
                </a:solidFill>
                <a:effectLst/>
                <a:latin typeface="Calibri" panose="020F0502020204030204" pitchFamily="34" charset="0"/>
                <a:ea typeface="Calibri" panose="020F0502020204030204" pitchFamily="34" charset="0"/>
              </a:rPr>
              <a:t>51 </a:t>
            </a:r>
            <a:r>
              <a:rPr lang="pt-BR" b="1" u="sng" dirty="0">
                <a:solidFill>
                  <a:srgbClr val="FF0000"/>
                </a:solidFill>
                <a:effectLst/>
                <a:latin typeface="Calibri" panose="020F0502020204030204" pitchFamily="34" charset="0"/>
                <a:ea typeface="Calibri" panose="020F0502020204030204" pitchFamily="34" charset="0"/>
              </a:rPr>
              <a:t>atendidas.</a:t>
            </a:r>
          </a:p>
          <a:p>
            <a:pPr marL="285750" indent="-285750" algn="just">
              <a:lnSpc>
                <a:spcPct val="107000"/>
              </a:lnSpc>
              <a:spcBef>
                <a:spcPts val="600"/>
              </a:spcBef>
              <a:spcAft>
                <a:spcPts val="600"/>
              </a:spcAft>
              <a:buFont typeface="Wingdings" panose="05000000000000000000" pitchFamily="2" charset="2"/>
              <a:buChar char="§"/>
              <a:tabLst>
                <a:tab pos="1021080" algn="l"/>
              </a:tabLst>
            </a:pPr>
            <a:r>
              <a:rPr lang="pt-BR" dirty="0">
                <a:latin typeface="Calibri" panose="020F0502020204030204" pitchFamily="34" charset="0"/>
                <a:ea typeface="Calibri" panose="020F0502020204030204" pitchFamily="34" charset="0"/>
              </a:rPr>
              <a:t>Aperfeiçoamento do processo em três frentes:</a:t>
            </a:r>
            <a:endParaRPr lang="pt-BR" dirty="0">
              <a:effectLst/>
              <a:latin typeface="Calibri" panose="020F0502020204030204" pitchFamily="34" charset="0"/>
              <a:ea typeface="Calibri" panose="020F0502020204030204" pitchFamily="34" charset="0"/>
            </a:endParaRPr>
          </a:p>
          <a:p>
            <a:endParaRPr lang="pt-BR" dirty="0"/>
          </a:p>
        </p:txBody>
      </p:sp>
      <p:sp>
        <p:nvSpPr>
          <p:cNvPr id="11" name="Elipse 10">
            <a:extLst>
              <a:ext uri="{FF2B5EF4-FFF2-40B4-BE49-F238E27FC236}">
                <a16:creationId xmlns:a16="http://schemas.microsoft.com/office/drawing/2014/main" xmlns="" id="{E32AD2B8-B9B1-DA42-2596-F7D0E9BEBAD5}"/>
              </a:ext>
            </a:extLst>
          </p:cNvPr>
          <p:cNvSpPr/>
          <p:nvPr/>
        </p:nvSpPr>
        <p:spPr>
          <a:xfrm>
            <a:off x="1054656" y="3128552"/>
            <a:ext cx="432048" cy="4367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500" b="1" dirty="0">
                <a:latin typeface="Calibri" panose="020F0502020204030204" pitchFamily="34" charset="0"/>
                <a:cs typeface="Calibri" panose="020F0502020204030204" pitchFamily="34" charset="0"/>
              </a:rPr>
              <a:t>1</a:t>
            </a:r>
          </a:p>
        </p:txBody>
      </p:sp>
      <p:sp>
        <p:nvSpPr>
          <p:cNvPr id="12" name="CaixaDeTexto 11">
            <a:extLst>
              <a:ext uri="{FF2B5EF4-FFF2-40B4-BE49-F238E27FC236}">
                <a16:creationId xmlns:a16="http://schemas.microsoft.com/office/drawing/2014/main" xmlns="" id="{E777D731-6D4E-CEB3-4EC9-24B5AB3E37B1}"/>
              </a:ext>
            </a:extLst>
          </p:cNvPr>
          <p:cNvSpPr txBox="1"/>
          <p:nvPr/>
        </p:nvSpPr>
        <p:spPr>
          <a:xfrm>
            <a:off x="1736220" y="3146876"/>
            <a:ext cx="4572000" cy="400110"/>
          </a:xfrm>
          <a:prstGeom prst="rect">
            <a:avLst/>
          </a:prstGeom>
          <a:noFill/>
        </p:spPr>
        <p:txBody>
          <a:bodyPr wrap="square">
            <a:spAutoFit/>
          </a:bodyPr>
          <a:lstStyle/>
          <a:p>
            <a:r>
              <a:rPr lang="pt-BR" sz="2000" b="1" dirty="0">
                <a:effectLst/>
                <a:latin typeface="Calibri" panose="020F0502020204030204" pitchFamily="34" charset="0"/>
                <a:ea typeface="Calibri" panose="020F0502020204030204" pitchFamily="34" charset="0"/>
              </a:rPr>
              <a:t>Sistema</a:t>
            </a:r>
            <a:endParaRPr lang="pt-BR" sz="2000" b="1" dirty="0"/>
          </a:p>
        </p:txBody>
      </p:sp>
      <p:sp>
        <p:nvSpPr>
          <p:cNvPr id="13" name="Elipse 12">
            <a:extLst>
              <a:ext uri="{FF2B5EF4-FFF2-40B4-BE49-F238E27FC236}">
                <a16:creationId xmlns:a16="http://schemas.microsoft.com/office/drawing/2014/main" xmlns="" id="{2AA1C6FA-1C27-9A07-1226-2D32889370B4}"/>
              </a:ext>
            </a:extLst>
          </p:cNvPr>
          <p:cNvSpPr/>
          <p:nvPr/>
        </p:nvSpPr>
        <p:spPr>
          <a:xfrm>
            <a:off x="1043094" y="3744687"/>
            <a:ext cx="432048" cy="4367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500" b="1" dirty="0">
                <a:latin typeface="Calibri" panose="020F0502020204030204" pitchFamily="34" charset="0"/>
                <a:cs typeface="Calibri" panose="020F0502020204030204" pitchFamily="34" charset="0"/>
              </a:rPr>
              <a:t>2</a:t>
            </a:r>
          </a:p>
        </p:txBody>
      </p:sp>
      <p:sp>
        <p:nvSpPr>
          <p:cNvPr id="14" name="CaixaDeTexto 13">
            <a:extLst>
              <a:ext uri="{FF2B5EF4-FFF2-40B4-BE49-F238E27FC236}">
                <a16:creationId xmlns:a16="http://schemas.microsoft.com/office/drawing/2014/main" xmlns="" id="{35BE0166-34F8-8927-6B00-BA2834BC038E}"/>
              </a:ext>
            </a:extLst>
          </p:cNvPr>
          <p:cNvSpPr txBox="1"/>
          <p:nvPr/>
        </p:nvSpPr>
        <p:spPr>
          <a:xfrm>
            <a:off x="1724658" y="3763011"/>
            <a:ext cx="4572000" cy="400110"/>
          </a:xfrm>
          <a:prstGeom prst="rect">
            <a:avLst/>
          </a:prstGeom>
          <a:noFill/>
        </p:spPr>
        <p:txBody>
          <a:bodyPr wrap="square">
            <a:spAutoFit/>
          </a:bodyPr>
          <a:lstStyle>
            <a:defPPr>
              <a:defRPr lang="en-US"/>
            </a:defPPr>
            <a:lvl1pPr>
              <a:defRPr sz="2000" b="1">
                <a:effectLst/>
                <a:latin typeface="Calibri" panose="020F0502020204030204" pitchFamily="34" charset="0"/>
                <a:ea typeface="Calibri" panose="020F0502020204030204" pitchFamily="34" charset="0"/>
              </a:defRPr>
            </a:lvl1pPr>
          </a:lstStyle>
          <a:p>
            <a:r>
              <a:rPr lang="pt-BR" dirty="0"/>
              <a:t>Participação do quadro PAEPE </a:t>
            </a:r>
          </a:p>
        </p:txBody>
      </p:sp>
      <p:sp>
        <p:nvSpPr>
          <p:cNvPr id="15" name="Elipse 14">
            <a:extLst>
              <a:ext uri="{FF2B5EF4-FFF2-40B4-BE49-F238E27FC236}">
                <a16:creationId xmlns:a16="http://schemas.microsoft.com/office/drawing/2014/main" xmlns="" id="{A5D5A4CF-C8A5-59E8-09C8-6E1694B00801}"/>
              </a:ext>
            </a:extLst>
          </p:cNvPr>
          <p:cNvSpPr/>
          <p:nvPr/>
        </p:nvSpPr>
        <p:spPr>
          <a:xfrm>
            <a:off x="1043094" y="4346780"/>
            <a:ext cx="432048" cy="4367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500" b="1" dirty="0">
                <a:latin typeface="Calibri" panose="020F0502020204030204" pitchFamily="34" charset="0"/>
                <a:cs typeface="Calibri" panose="020F0502020204030204" pitchFamily="34" charset="0"/>
              </a:rPr>
              <a:t>3</a:t>
            </a:r>
          </a:p>
        </p:txBody>
      </p:sp>
      <p:sp>
        <p:nvSpPr>
          <p:cNvPr id="16" name="CaixaDeTexto 15">
            <a:extLst>
              <a:ext uri="{FF2B5EF4-FFF2-40B4-BE49-F238E27FC236}">
                <a16:creationId xmlns:a16="http://schemas.microsoft.com/office/drawing/2014/main" xmlns="" id="{FA74A1D3-AE30-2826-27E2-A164C6FCF36D}"/>
              </a:ext>
            </a:extLst>
          </p:cNvPr>
          <p:cNvSpPr txBox="1"/>
          <p:nvPr/>
        </p:nvSpPr>
        <p:spPr>
          <a:xfrm>
            <a:off x="1724658" y="4365104"/>
            <a:ext cx="4572000" cy="400110"/>
          </a:xfrm>
          <a:prstGeom prst="rect">
            <a:avLst/>
          </a:prstGeom>
          <a:noFill/>
        </p:spPr>
        <p:txBody>
          <a:bodyPr wrap="square">
            <a:spAutoFit/>
          </a:bodyPr>
          <a:lstStyle>
            <a:defPPr>
              <a:defRPr lang="en-US"/>
            </a:defPPr>
            <a:lvl1pPr>
              <a:defRPr sz="2000" b="1">
                <a:effectLst/>
                <a:latin typeface="Calibri" panose="020F0502020204030204" pitchFamily="34" charset="0"/>
                <a:ea typeface="Calibri" panose="020F0502020204030204" pitchFamily="34" charset="0"/>
              </a:defRPr>
            </a:lvl1pPr>
          </a:lstStyle>
          <a:p>
            <a:r>
              <a:rPr lang="pt-BR" dirty="0"/>
              <a:t>Processo de avaliação</a:t>
            </a:r>
          </a:p>
        </p:txBody>
      </p:sp>
      <p:sp>
        <p:nvSpPr>
          <p:cNvPr id="17" name="Elipse 16">
            <a:extLst>
              <a:ext uri="{FF2B5EF4-FFF2-40B4-BE49-F238E27FC236}">
                <a16:creationId xmlns:a16="http://schemas.microsoft.com/office/drawing/2014/main" xmlns="" id="{66041338-CCC6-218C-E48D-7037948E27FF}"/>
              </a:ext>
            </a:extLst>
          </p:cNvPr>
          <p:cNvSpPr/>
          <p:nvPr/>
        </p:nvSpPr>
        <p:spPr>
          <a:xfrm>
            <a:off x="1043094" y="4934660"/>
            <a:ext cx="432048" cy="4367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500" b="1" dirty="0">
                <a:latin typeface="Calibri" panose="020F0502020204030204" pitchFamily="34" charset="0"/>
                <a:cs typeface="Calibri" panose="020F0502020204030204" pitchFamily="34" charset="0"/>
              </a:rPr>
              <a:t>4</a:t>
            </a:r>
          </a:p>
        </p:txBody>
      </p:sp>
      <p:sp>
        <p:nvSpPr>
          <p:cNvPr id="18" name="CaixaDeTexto 17">
            <a:extLst>
              <a:ext uri="{FF2B5EF4-FFF2-40B4-BE49-F238E27FC236}">
                <a16:creationId xmlns:a16="http://schemas.microsoft.com/office/drawing/2014/main" xmlns="" id="{7E555559-D719-A1F0-2566-10EF14308CF1}"/>
              </a:ext>
            </a:extLst>
          </p:cNvPr>
          <p:cNvSpPr txBox="1"/>
          <p:nvPr/>
        </p:nvSpPr>
        <p:spPr>
          <a:xfrm>
            <a:off x="1724658" y="4952984"/>
            <a:ext cx="4572000" cy="400110"/>
          </a:xfrm>
          <a:prstGeom prst="rect">
            <a:avLst/>
          </a:prstGeom>
          <a:noFill/>
        </p:spPr>
        <p:txBody>
          <a:bodyPr wrap="square">
            <a:spAutoFit/>
          </a:bodyPr>
          <a:lstStyle>
            <a:defPPr>
              <a:defRPr lang="en-US"/>
            </a:defPPr>
            <a:lvl1pPr>
              <a:defRPr sz="2000" b="1">
                <a:effectLst/>
                <a:latin typeface="Calibri" panose="020F0502020204030204" pitchFamily="34" charset="0"/>
                <a:ea typeface="Calibri" panose="020F0502020204030204" pitchFamily="34" charset="0"/>
              </a:defRPr>
            </a:lvl1pPr>
          </a:lstStyle>
          <a:p>
            <a:r>
              <a:rPr lang="pt-BR" dirty="0"/>
              <a:t>Elaboração dos relatórios</a:t>
            </a:r>
          </a:p>
        </p:txBody>
      </p:sp>
    </p:spTree>
    <p:extLst>
      <p:ext uri="{BB962C8B-B14F-4D97-AF65-F5344CB8AC3E}">
        <p14:creationId xmlns:p14="http://schemas.microsoft.com/office/powerpoint/2010/main" val="50837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F9359EB0-0078-2C3F-7013-6134875B4F47}"/>
              </a:ext>
            </a:extLst>
          </p:cNvPr>
          <p:cNvSpPr/>
          <p:nvPr/>
        </p:nvSpPr>
        <p:spPr>
          <a:xfrm>
            <a:off x="216384" y="620688"/>
            <a:ext cx="6908238" cy="523220"/>
          </a:xfrm>
          <a:prstGeom prst="rect">
            <a:avLst/>
          </a:prstGeom>
        </p:spPr>
        <p:txBody>
          <a:bodyPr wrap="none">
            <a:spAutoFit/>
          </a:bodyPr>
          <a:lstStyle/>
          <a:p>
            <a:pPr>
              <a:spcBef>
                <a:spcPts val="1200"/>
              </a:spcBef>
              <a:spcAft>
                <a:spcPts val="1200"/>
              </a:spcAft>
              <a:buClr>
                <a:srgbClr val="002060"/>
              </a:buClr>
              <a:buSzPct val="100000"/>
            </a:pPr>
            <a:r>
              <a:rPr lang="pt-BR" sz="2800" b="1" dirty="0">
                <a:solidFill>
                  <a:schemeClr val="tx2"/>
                </a:solidFill>
                <a:latin typeface="Calibri" panose="020F0502020204030204" pitchFamily="34" charset="0"/>
                <a:cs typeface="Calibri" panose="020F0502020204030204" pitchFamily="34" charset="0"/>
              </a:rPr>
              <a:t>D. Análise das propostas de aperfeiçoamento</a:t>
            </a:r>
          </a:p>
        </p:txBody>
      </p:sp>
      <p:pic>
        <p:nvPicPr>
          <p:cNvPr id="41" name="Imagem 40">
            <a:extLst>
              <a:ext uri="{FF2B5EF4-FFF2-40B4-BE49-F238E27FC236}">
                <a16:creationId xmlns:a16="http://schemas.microsoft.com/office/drawing/2014/main" xmlns="" id="{E34032A1-8D9A-135B-B1AC-743822C23122}"/>
              </a:ext>
            </a:extLst>
          </p:cNvPr>
          <p:cNvPicPr>
            <a:picLocks noChangeAspect="1"/>
          </p:cNvPicPr>
          <p:nvPr/>
        </p:nvPicPr>
        <p:blipFill>
          <a:blip r:embed="rId2"/>
          <a:stretch>
            <a:fillRect/>
          </a:stretch>
        </p:blipFill>
        <p:spPr>
          <a:xfrm>
            <a:off x="1043608" y="2378143"/>
            <a:ext cx="6820864" cy="2471624"/>
          </a:xfrm>
          <a:prstGeom prst="rect">
            <a:avLst/>
          </a:prstGeom>
        </p:spPr>
      </p:pic>
      <p:sp>
        <p:nvSpPr>
          <p:cNvPr id="42" name="CaixaDeTexto 41">
            <a:extLst>
              <a:ext uri="{FF2B5EF4-FFF2-40B4-BE49-F238E27FC236}">
                <a16:creationId xmlns:a16="http://schemas.microsoft.com/office/drawing/2014/main" xmlns="" id="{0546DF56-BBE5-92E2-FBFE-B3FC32212376}"/>
              </a:ext>
            </a:extLst>
          </p:cNvPr>
          <p:cNvSpPr txBox="1"/>
          <p:nvPr/>
        </p:nvSpPr>
        <p:spPr>
          <a:xfrm>
            <a:off x="467544" y="1340768"/>
            <a:ext cx="7632848" cy="671915"/>
          </a:xfrm>
          <a:prstGeom prst="rect">
            <a:avLst/>
          </a:prstGeom>
          <a:noFill/>
        </p:spPr>
        <p:txBody>
          <a:bodyPr wrap="square" rtlCol="0">
            <a:spAutoFit/>
          </a:bodyPr>
          <a:lstStyle/>
          <a:p>
            <a:pPr marL="285750" indent="-285750" algn="just">
              <a:lnSpc>
                <a:spcPct val="107000"/>
              </a:lnSpc>
              <a:spcBef>
                <a:spcPts val="600"/>
              </a:spcBef>
              <a:spcAft>
                <a:spcPts val="600"/>
              </a:spcAft>
              <a:buFont typeface="Wingdings" panose="05000000000000000000" pitchFamily="2" charset="2"/>
              <a:buChar char="§"/>
              <a:tabLst>
                <a:tab pos="1021080" algn="l"/>
              </a:tabLst>
            </a:pPr>
            <a:r>
              <a:rPr lang="pt-BR" dirty="0">
                <a:latin typeface="Calibri" panose="020F0502020204030204" pitchFamily="34" charset="0"/>
                <a:ea typeface="Calibri" panose="020F0502020204030204" pitchFamily="34" charset="0"/>
              </a:rPr>
              <a:t>A</a:t>
            </a:r>
            <a:r>
              <a:rPr lang="pt-BR" sz="1800" dirty="0">
                <a:effectLst/>
                <a:latin typeface="Calibri" panose="020F0502020204030204" pitchFamily="34" charset="0"/>
                <a:ea typeface="Calibri" panose="020F0502020204030204" pitchFamily="34" charset="0"/>
              </a:rPr>
              <a:t>presentação das medidas de aperfeiçoamento, conforme as etapas do processo de progressão: </a:t>
            </a:r>
          </a:p>
        </p:txBody>
      </p:sp>
    </p:spTree>
    <p:extLst>
      <p:ext uri="{BB962C8B-B14F-4D97-AF65-F5344CB8AC3E}">
        <p14:creationId xmlns:p14="http://schemas.microsoft.com/office/powerpoint/2010/main" val="1779407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AD6125E-0050-0B09-D23B-E7EDD985FAC4}"/>
              </a:ext>
            </a:extLst>
          </p:cNvPr>
          <p:cNvSpPr>
            <a:spLocks noGrp="1"/>
          </p:cNvSpPr>
          <p:nvPr>
            <p:ph type="title"/>
          </p:nvPr>
        </p:nvSpPr>
        <p:spPr>
          <a:xfrm>
            <a:off x="433291" y="908720"/>
            <a:ext cx="8229600" cy="543272"/>
          </a:xfrm>
        </p:spPr>
        <p:txBody>
          <a:bodyPr>
            <a:normAutofit/>
          </a:bodyPr>
          <a:lstStyle/>
          <a:p>
            <a:r>
              <a:rPr lang="pt-BR" sz="2500" b="1">
                <a:effectLst/>
                <a:latin typeface="Calibri" panose="020F0502020204030204" pitchFamily="34" charset="0"/>
                <a:ea typeface="Calibri" panose="020F0502020204030204" pitchFamily="34" charset="0"/>
              </a:rPr>
              <a:t>Etapa 1. </a:t>
            </a:r>
            <a:r>
              <a:rPr lang="pt-BR" sz="2500" b="1" dirty="0">
                <a:effectLst/>
                <a:latin typeface="Calibri" panose="020F0502020204030204" pitchFamily="34" charset="0"/>
                <a:ea typeface="Calibri" panose="020F0502020204030204" pitchFamily="34" charset="0"/>
              </a:rPr>
              <a:t>Comissão de Avaliação: definição dos critérios de avaliação</a:t>
            </a:r>
            <a:endParaRPr lang="pt-BR" sz="2500" dirty="0"/>
          </a:p>
        </p:txBody>
      </p:sp>
      <p:sp>
        <p:nvSpPr>
          <p:cNvPr id="3" name="Espaço Reservado para Conteúdo 2">
            <a:extLst>
              <a:ext uri="{FF2B5EF4-FFF2-40B4-BE49-F238E27FC236}">
                <a16:creationId xmlns:a16="http://schemas.microsoft.com/office/drawing/2014/main" xmlns="" id="{2D875A9F-BD78-D830-F0BD-C2E6E31291A3}"/>
              </a:ext>
            </a:extLst>
          </p:cNvPr>
          <p:cNvSpPr>
            <a:spLocks noGrp="1"/>
          </p:cNvSpPr>
          <p:nvPr>
            <p:ph idx="1"/>
          </p:nvPr>
        </p:nvSpPr>
        <p:spPr>
          <a:xfrm>
            <a:off x="457200" y="1600200"/>
            <a:ext cx="8229600" cy="3556992"/>
          </a:xfrm>
        </p:spPr>
        <p:txBody>
          <a:bodyPr>
            <a:normAutofit/>
          </a:bodyPr>
          <a:lstStyle/>
          <a:p>
            <a:pPr algn="just">
              <a:lnSpc>
                <a:spcPct val="107000"/>
              </a:lnSpc>
              <a:spcBef>
                <a:spcPts val="600"/>
              </a:spcBef>
              <a:spcAft>
                <a:spcPts val="600"/>
              </a:spcAft>
              <a:tabLst>
                <a:tab pos="801370" algn="l"/>
              </a:tabLst>
            </a:pPr>
            <a:r>
              <a:rPr lang="pt-BR" sz="2000" dirty="0">
                <a:effectLst/>
                <a:latin typeface="Calibri" panose="020F0502020204030204" pitchFamily="34" charset="0"/>
                <a:ea typeface="Calibri" panose="020F0502020204030204" pitchFamily="34" charset="0"/>
              </a:rPr>
              <a:t>Nesta 1º etapa, a </a:t>
            </a:r>
            <a:r>
              <a:rPr lang="pt-BR" sz="2000" b="1" dirty="0">
                <a:effectLst/>
                <a:latin typeface="Calibri" panose="020F0502020204030204" pitchFamily="34" charset="0"/>
                <a:ea typeface="Calibri" panose="020F0502020204030204" pitchFamily="34" charset="0"/>
              </a:rPr>
              <a:t>Comissão de Avaliação</a:t>
            </a:r>
            <a:r>
              <a:rPr lang="pt-BR" sz="2000" dirty="0">
                <a:effectLst/>
                <a:latin typeface="Calibri" panose="020F0502020204030204" pitchFamily="34" charset="0"/>
                <a:ea typeface="Calibri" panose="020F0502020204030204" pitchFamily="34" charset="0"/>
              </a:rPr>
              <a:t> (CA) define: </a:t>
            </a:r>
          </a:p>
          <a:p>
            <a:pPr marL="742950" lvl="1" indent="-285750" algn="just">
              <a:lnSpc>
                <a:spcPct val="107000"/>
              </a:lnSpc>
              <a:spcBef>
                <a:spcPts val="600"/>
              </a:spcBef>
              <a:spcAft>
                <a:spcPts val="800"/>
              </a:spcAft>
              <a:buFont typeface="+mj-lt"/>
              <a:buAutoNum type="alphaLcPeriod"/>
              <a:tabLst>
                <a:tab pos="1021080" algn="l"/>
              </a:tabLst>
            </a:pPr>
            <a:r>
              <a:rPr lang="pt-BR" dirty="0">
                <a:solidFill>
                  <a:srgbClr val="000000"/>
                </a:solidFill>
                <a:effectLst/>
                <a:latin typeface="Calibri" panose="020F0502020204030204" pitchFamily="34" charset="0"/>
                <a:ea typeface="Calibri" panose="020F0502020204030204" pitchFamily="34" charset="0"/>
              </a:rPr>
              <a:t>Critérios de avaliação;</a:t>
            </a:r>
            <a:endParaRPr lang="pt-BR" dirty="0">
              <a:effectLst/>
              <a:latin typeface="Calibri" panose="020F0502020204030204" pitchFamily="34" charset="0"/>
              <a:ea typeface="Calibri" panose="020F0502020204030204" pitchFamily="34" charset="0"/>
            </a:endParaRPr>
          </a:p>
          <a:p>
            <a:pPr marL="742950" lvl="1" indent="-285750" algn="just">
              <a:lnSpc>
                <a:spcPct val="107000"/>
              </a:lnSpc>
              <a:spcAft>
                <a:spcPts val="800"/>
              </a:spcAft>
              <a:buFont typeface="+mj-lt"/>
              <a:buAutoNum type="alphaLcPeriod"/>
              <a:tabLst>
                <a:tab pos="1021080" algn="l"/>
              </a:tabLst>
            </a:pPr>
            <a:r>
              <a:rPr lang="pt-BR" dirty="0">
                <a:solidFill>
                  <a:srgbClr val="000000"/>
                </a:solidFill>
                <a:effectLst/>
                <a:latin typeface="Calibri" panose="020F0502020204030204" pitchFamily="34" charset="0"/>
                <a:ea typeface="Calibri" panose="020F0502020204030204" pitchFamily="34" charset="0"/>
              </a:rPr>
              <a:t>Pesos para cada um dos critérios; </a:t>
            </a:r>
            <a:endParaRPr lang="pt-BR" dirty="0">
              <a:effectLst/>
              <a:latin typeface="Calibri" panose="020F0502020204030204" pitchFamily="34" charset="0"/>
              <a:ea typeface="Calibri" panose="020F0502020204030204" pitchFamily="34" charset="0"/>
            </a:endParaRPr>
          </a:p>
          <a:p>
            <a:pPr marL="742950" lvl="1" indent="-285750" algn="just">
              <a:lnSpc>
                <a:spcPct val="107000"/>
              </a:lnSpc>
              <a:spcAft>
                <a:spcPts val="800"/>
              </a:spcAft>
              <a:buFont typeface="+mj-lt"/>
              <a:buAutoNum type="alphaLcPeriod"/>
              <a:tabLst>
                <a:tab pos="1021080" algn="l"/>
              </a:tabLst>
            </a:pPr>
            <a:r>
              <a:rPr lang="pt-BR" dirty="0">
                <a:solidFill>
                  <a:srgbClr val="000000"/>
                </a:solidFill>
                <a:effectLst/>
                <a:latin typeface="Calibri" panose="020F0502020204030204" pitchFamily="34" charset="0"/>
                <a:ea typeface="Calibri" panose="020F0502020204030204" pitchFamily="34" charset="0"/>
              </a:rPr>
              <a:t>Nota final mínima para definir o grupo de servidores aptos e não aptos à progressão; </a:t>
            </a:r>
          </a:p>
          <a:p>
            <a:pPr marL="742950" lvl="1" indent="-285750" algn="just">
              <a:lnSpc>
                <a:spcPct val="107000"/>
              </a:lnSpc>
              <a:spcAft>
                <a:spcPts val="800"/>
              </a:spcAft>
              <a:buFont typeface="+mj-lt"/>
              <a:buAutoNum type="alphaLcPeriod"/>
              <a:tabLst>
                <a:tab pos="1021080" algn="l"/>
              </a:tabLst>
            </a:pPr>
            <a:r>
              <a:rPr lang="pt-BR" sz="2000" dirty="0">
                <a:solidFill>
                  <a:srgbClr val="000000"/>
                </a:solidFill>
                <a:effectLst/>
                <a:latin typeface="Calibri" panose="020F0502020204030204" pitchFamily="34" charset="0"/>
                <a:ea typeface="Calibri" panose="020F0502020204030204" pitchFamily="34" charset="0"/>
              </a:rPr>
              <a:t>Critérios para a análise de casos em que haja empate</a:t>
            </a:r>
            <a:endParaRPr lang="pt-BR" sz="2000" dirty="0"/>
          </a:p>
        </p:txBody>
      </p:sp>
    </p:spTree>
    <p:extLst>
      <p:ext uri="{BB962C8B-B14F-4D97-AF65-F5344CB8AC3E}">
        <p14:creationId xmlns:p14="http://schemas.microsoft.com/office/powerpoint/2010/main" val="350991308"/>
      </p:ext>
    </p:extLst>
  </p:cSld>
  <p:clrMapOvr>
    <a:masterClrMapping/>
  </p:clrMapOvr>
</p:sld>
</file>

<file path=ppt/theme/theme1.xml><?xml version="1.0" encoding="utf-8"?>
<a:theme xmlns:a="http://schemas.openxmlformats.org/drawingml/2006/main" name="Brilho">
  <a:themeElements>
    <a:clrScheme name="Personalizada 2">
      <a:dk1>
        <a:sysClr val="windowText" lastClr="000000"/>
      </a:dk1>
      <a:lt1>
        <a:sysClr val="window" lastClr="FFFFFF"/>
      </a:lt1>
      <a:dk2>
        <a:srgbClr val="2F5897"/>
      </a:dk2>
      <a:lt2>
        <a:srgbClr val="FFC000"/>
      </a:lt2>
      <a:accent1>
        <a:srgbClr val="2F5897"/>
      </a:accent1>
      <a:accent2>
        <a:srgbClr val="FFC000"/>
      </a:accent2>
      <a:accent3>
        <a:srgbClr val="758085"/>
      </a:accent3>
      <a:accent4>
        <a:srgbClr val="C00000"/>
      </a:accent4>
      <a:accent5>
        <a:srgbClr val="00B050"/>
      </a:accent5>
      <a:accent6>
        <a:srgbClr val="758085"/>
      </a:accent6>
      <a:hlink>
        <a:srgbClr val="3399FF"/>
      </a:hlink>
      <a:folHlink>
        <a:srgbClr val="B2B2B2"/>
      </a:folHlink>
    </a:clrScheme>
    <a:fontScheme name="Escritório Clássico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lh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A0C7A45FD3DAA4ABB9CFAA79CD033E0" ma:contentTypeVersion="2" ma:contentTypeDescription="Crie um novo documento." ma:contentTypeScope="" ma:versionID="dd78aa47da896823d937c78936a60d3c">
  <xsd:schema xmlns:xsd="http://www.w3.org/2001/XMLSchema" xmlns:xs="http://www.w3.org/2001/XMLSchema" xmlns:p="http://schemas.microsoft.com/office/2006/metadata/properties" xmlns:ns3="8c0a8ec6-f5d5-4d29-978d-3eedcb698c46" targetNamespace="http://schemas.microsoft.com/office/2006/metadata/properties" ma:root="true" ma:fieldsID="10e940a45d1d0d8ea22df5da2edfa7b6" ns3:_="">
    <xsd:import namespace="8c0a8ec6-f5d5-4d29-978d-3eedcb698c46"/>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0a8ec6-f5d5-4d29-978d-3eedcb698c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3B6E0C-A94A-40A7-9707-DFA2A3A276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0a8ec6-f5d5-4d29-978d-3eedcb698c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5BFA97-6C79-42A6-B129-5994692E8D41}">
  <ds:schemaRefs>
    <ds:schemaRef ds:uri="http://schemas.microsoft.com/sharepoint/v3/contenttype/forms"/>
  </ds:schemaRefs>
</ds:datastoreItem>
</file>

<file path=customXml/itemProps3.xml><?xml version="1.0" encoding="utf-8"?>
<ds:datastoreItem xmlns:ds="http://schemas.openxmlformats.org/officeDocument/2006/customXml" ds:itemID="{A4385893-DDCD-4DCA-BE7F-5D63C3751DE8}">
  <ds:schemaRefs>
    <ds:schemaRef ds:uri="http://purl.org/dc/terms/"/>
    <ds:schemaRef ds:uri="http://www.w3.org/XML/1998/namespace"/>
    <ds:schemaRef ds:uri="http://schemas.microsoft.com/office/infopath/2007/PartnerControls"/>
    <ds:schemaRef ds:uri="http://purl.org/dc/dcmitype/"/>
    <ds:schemaRef ds:uri="http://schemas.microsoft.com/office/2006/metadata/properties"/>
    <ds:schemaRef ds:uri="http://schemas.microsoft.com/office/2006/documentManagement/types"/>
    <ds:schemaRef ds:uri="http://schemas.openxmlformats.org/package/2006/metadata/core-properties"/>
    <ds:schemaRef ds:uri="8c0a8ec6-f5d5-4d29-978d-3eedcb698c46"/>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Clarity</Template>
  <TotalTime>0</TotalTime>
  <Words>1695</Words>
  <Application>Microsoft Office PowerPoint</Application>
  <PresentationFormat>Apresentação na tela (4:3)</PresentationFormat>
  <Paragraphs>432</Paragraphs>
  <Slides>23</Slides>
  <Notes>1</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23</vt:i4>
      </vt:variant>
    </vt:vector>
  </HeadingPairs>
  <TitlesOfParts>
    <vt:vector size="31" baseType="lpstr">
      <vt:lpstr>Arial</vt:lpstr>
      <vt:lpstr>Calibri</vt:lpstr>
      <vt:lpstr>Cambria Math</vt:lpstr>
      <vt:lpstr>Times New Roman</vt:lpstr>
      <vt:lpstr>Tw Cen MT</vt:lpstr>
      <vt:lpstr>Wingdings</vt:lpstr>
      <vt:lpstr>ヒラギノ角ゴ Pro W3</vt:lpstr>
      <vt:lpstr>Brilho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Etapa 1. Comissão de Avaliação: definição dos critérios de avaliação</vt:lpstr>
      <vt:lpstr>Apresentação do PowerPoint</vt:lpstr>
      <vt:lpstr>Apresentação do PowerPoint</vt:lpstr>
      <vt:lpstr>Apresentação do PowerPoint</vt:lpstr>
      <vt:lpstr>Apresentação do PowerPoint</vt:lpstr>
      <vt:lpstr>Etapa 2. Congregação/Instância Equivalente:   definição e homologação dos critérios de avaliação</vt:lpstr>
      <vt:lpstr>Apresentação do PowerPoint</vt:lpstr>
      <vt:lpstr>Etapa 3. Autoavaliação dos servidores PAEPE</vt:lpstr>
      <vt:lpstr>Etapa 4. Avaliação das chefias</vt:lpstr>
      <vt:lpstr>Etapa 5. Comissão de Avaliação – análise e cômputo das notas</vt:lpstr>
      <vt:lpstr>Apresentação do PowerPoint</vt:lpstr>
      <vt:lpstr>Apresentação do PowerPoint</vt:lpstr>
      <vt:lpstr>Apresentação do PowerPoint</vt:lpstr>
      <vt:lpstr>Apresentação do PowerPoint</vt:lpstr>
      <vt:lpstr>D. Considerações Finais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2022-10-04T15:37:37Z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TC103524809990</vt:lpwstr>
  </property>
  <property fmtid="{D5CDD505-2E9C-101B-9397-08002B2CF9AE}" pid="3" name="ContentTypeId">
    <vt:lpwstr>0x010100BA0C7A45FD3DAA4ABB9CFAA79CD033E0</vt:lpwstr>
  </property>
</Properties>
</file>